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3" r:id="rId1"/>
    <p:sldMasterId id="2147483823" r:id="rId2"/>
    <p:sldMasterId id="2147483855" r:id="rId3"/>
  </p:sldMasterIdLst>
  <p:notesMasterIdLst>
    <p:notesMasterId r:id="rId28"/>
  </p:notesMasterIdLst>
  <p:sldIdLst>
    <p:sldId id="334" r:id="rId4"/>
    <p:sldId id="2147138749" r:id="rId5"/>
    <p:sldId id="2147138750" r:id="rId6"/>
    <p:sldId id="335" r:id="rId7"/>
    <p:sldId id="2147138805" r:id="rId8"/>
    <p:sldId id="2147138832" r:id="rId9"/>
    <p:sldId id="2147138859" r:id="rId10"/>
    <p:sldId id="2147138835" r:id="rId11"/>
    <p:sldId id="2147138808" r:id="rId12"/>
    <p:sldId id="2147138837" r:id="rId13"/>
    <p:sldId id="2147138844" r:id="rId14"/>
    <p:sldId id="2147138813" r:id="rId15"/>
    <p:sldId id="2147138814" r:id="rId16"/>
    <p:sldId id="2147138839" r:id="rId17"/>
    <p:sldId id="2147138852" r:id="rId18"/>
    <p:sldId id="2147138854" r:id="rId19"/>
    <p:sldId id="2147138841" r:id="rId20"/>
    <p:sldId id="2147138847" r:id="rId21"/>
    <p:sldId id="2147138819" r:id="rId22"/>
    <p:sldId id="2147138857" r:id="rId23"/>
    <p:sldId id="2147138858" r:id="rId24"/>
    <p:sldId id="2147138821" r:id="rId25"/>
    <p:sldId id="2147138849" r:id="rId26"/>
    <p:sldId id="333" r:id="rId27"/>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011B43A1-0E99-4368-AFD5-991E8B3662D3}">
          <p14:sldIdLst>
            <p14:sldId id="334"/>
            <p14:sldId id="2147138749"/>
            <p14:sldId id="2147138750"/>
            <p14:sldId id="335"/>
            <p14:sldId id="2147138805"/>
            <p14:sldId id="2147138832"/>
            <p14:sldId id="2147138859"/>
            <p14:sldId id="2147138835"/>
            <p14:sldId id="2147138808"/>
            <p14:sldId id="2147138837"/>
            <p14:sldId id="2147138844"/>
            <p14:sldId id="2147138813"/>
            <p14:sldId id="2147138814"/>
            <p14:sldId id="2147138839"/>
            <p14:sldId id="2147138852"/>
            <p14:sldId id="2147138854"/>
            <p14:sldId id="2147138841"/>
            <p14:sldId id="2147138847"/>
            <p14:sldId id="2147138819"/>
            <p14:sldId id="2147138857"/>
            <p14:sldId id="2147138858"/>
            <p14:sldId id="2147138821"/>
            <p14:sldId id="2147138849"/>
          </p14:sldIdLst>
        </p14:section>
        <p14:section name="ancienne version" id="{2AF47B9C-FF0B-4975-A1A9-A6F6A3962E26}">
          <p14:sldIdLst>
            <p14:sldId id="333"/>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7175"/>
    <a:srgbClr val="EA5433"/>
    <a:srgbClr val="000403"/>
    <a:srgbClr val="8E8ED5"/>
    <a:srgbClr val="D64449"/>
    <a:srgbClr val="D54448"/>
    <a:srgbClr val="8ED5C6"/>
    <a:srgbClr val="FFFFFF"/>
    <a:srgbClr val="3DAC94"/>
    <a:srgbClr val="8ED6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81" autoAdjust="0"/>
    <p:restoredTop sz="94660" autoAdjust="0"/>
  </p:normalViewPr>
  <p:slideViewPr>
    <p:cSldViewPr showGuides="1">
      <p:cViewPr varScale="1">
        <p:scale>
          <a:sx n="116" d="100"/>
          <a:sy n="116" d="100"/>
        </p:scale>
        <p:origin x="509" y="77"/>
      </p:cViewPr>
      <p:guideLst>
        <p:guide orient="horz" pos="1620"/>
        <p:guide orient="horz" pos="191"/>
        <p:guide orient="horz" pos="854"/>
        <p:guide orient="horz" pos="821"/>
        <p:guide orient="horz" pos="3049"/>
        <p:guide orient="horz" pos="3151"/>
        <p:guide pos="2880"/>
        <p:guide pos="476"/>
        <p:guide pos="5193"/>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7" d="100"/>
          <a:sy n="97" d="100"/>
        </p:scale>
        <p:origin x="3688"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Feuille_de_calcul_Microsoft_Excel.xlsx"/></Relationships>
</file>

<file path=ppt/charts/_rels/chart2.xml.rels><?xml version="1.0" encoding="UTF-8" standalone="yes"?>
<Relationships xmlns="http://schemas.openxmlformats.org/package/2006/relationships"><Relationship Id="rId3" Type="http://schemas.openxmlformats.org/officeDocument/2006/relationships/package" Target="../embeddings/Feuille_de_calcul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Feuille_de_calcul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Feuille_de_calcul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Feuille_de_calcul_Microsoft_Excel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Feuille_de_calcul_Microsoft_Excel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3213060332612787"/>
          <c:y val="0.12999231048755536"/>
          <c:w val="0.53552856322184894"/>
          <c:h val="0.59218251187417259"/>
        </c:manualLayout>
      </c:layout>
      <c:doughnutChart>
        <c:varyColors val="1"/>
        <c:ser>
          <c:idx val="0"/>
          <c:order val="0"/>
          <c:tx>
            <c:strRef>
              <c:f>Feuil1!$B$1</c:f>
              <c:strCache>
                <c:ptCount val="1"/>
                <c:pt idx="0">
                  <c:v>%</c:v>
                </c:pt>
              </c:strCache>
            </c:strRef>
          </c:tx>
          <c:dPt>
            <c:idx val="0"/>
            <c:bubble3D val="0"/>
            <c:spPr>
              <a:solidFill>
                <a:srgbClr val="3EAD95"/>
              </a:solidFill>
              <a:ln w="19050">
                <a:solidFill>
                  <a:schemeClr val="lt1"/>
                </a:solidFill>
              </a:ln>
              <a:effectLst/>
            </c:spPr>
            <c:extLst>
              <c:ext xmlns:c16="http://schemas.microsoft.com/office/drawing/2014/chart" uri="{C3380CC4-5D6E-409C-BE32-E72D297353CC}">
                <c16:uniqueId val="{00000001-9929-4311-A215-617E98350344}"/>
              </c:ext>
            </c:extLst>
          </c:dPt>
          <c:dPt>
            <c:idx val="1"/>
            <c:bubble3D val="0"/>
            <c:spPr>
              <a:solidFill>
                <a:srgbClr val="D64449"/>
              </a:solidFill>
              <a:ln w="19050">
                <a:solidFill>
                  <a:schemeClr val="lt1"/>
                </a:solidFill>
              </a:ln>
              <a:effectLst/>
            </c:spPr>
            <c:extLst>
              <c:ext xmlns:c16="http://schemas.microsoft.com/office/drawing/2014/chart" uri="{C3380CC4-5D6E-409C-BE32-E72D297353CC}">
                <c16:uniqueId val="{00000003-9929-4311-A215-617E98350344}"/>
              </c:ext>
            </c:extLst>
          </c:dPt>
          <c:dPt>
            <c:idx val="2"/>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5-9929-4311-A215-617E98350344}"/>
              </c:ext>
            </c:extLst>
          </c:dPt>
          <c:dPt>
            <c:idx val="3"/>
            <c:bubble3D val="0"/>
            <c:spPr>
              <a:solidFill>
                <a:schemeClr val="bg2">
                  <a:lumMod val="90000"/>
                </a:schemeClr>
              </a:solidFill>
              <a:ln w="19050">
                <a:solidFill>
                  <a:schemeClr val="lt1"/>
                </a:solidFill>
              </a:ln>
              <a:effectLst/>
            </c:spPr>
            <c:extLst>
              <c:ext xmlns:c16="http://schemas.microsoft.com/office/drawing/2014/chart" uri="{C3380CC4-5D6E-409C-BE32-E72D297353CC}">
                <c16:uniqueId val="{00000007-9929-4311-A215-617E98350344}"/>
              </c:ext>
            </c:extLst>
          </c:dPt>
          <c:dPt>
            <c:idx val="4"/>
            <c:bubble3D val="0"/>
            <c:spPr>
              <a:solidFill>
                <a:schemeClr val="bg2">
                  <a:lumMod val="90000"/>
                </a:schemeClr>
              </a:solidFill>
              <a:ln w="19050">
                <a:solidFill>
                  <a:schemeClr val="lt1"/>
                </a:solidFill>
              </a:ln>
              <a:effectLst/>
            </c:spPr>
            <c:extLst>
              <c:ext xmlns:c16="http://schemas.microsoft.com/office/drawing/2014/chart" uri="{C3380CC4-5D6E-409C-BE32-E72D297353CC}">
                <c16:uniqueId val="{00000009-9929-4311-A215-617E98350344}"/>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Feuil1!$A$2:$A$4</c:f>
              <c:strCache>
                <c:ptCount val="3"/>
                <c:pt idx="0">
                  <c:v>Vous avez activé votre profil et vous avez accès aux services de la plateforme (consulter vos documents de santé, échanger avec des professionnels, etc.)</c:v>
                </c:pt>
                <c:pt idx="1">
                  <c:v>Vous avez consulté le site, sans activer votre profil</c:v>
                </c:pt>
                <c:pt idx="2">
                  <c:v>Vous ne vous en souvenez pas</c:v>
                </c:pt>
              </c:strCache>
            </c:strRef>
          </c:cat>
          <c:val>
            <c:numRef>
              <c:f>Feuil1!$B$2:$B$4</c:f>
              <c:numCache>
                <c:formatCode>##0</c:formatCode>
                <c:ptCount val="3"/>
                <c:pt idx="0">
                  <c:v>70</c:v>
                </c:pt>
                <c:pt idx="1">
                  <c:v>22</c:v>
                </c:pt>
                <c:pt idx="2">
                  <c:v>8</c:v>
                </c:pt>
              </c:numCache>
            </c:numRef>
          </c:val>
          <c:extLst>
            <c:ext xmlns:c16="http://schemas.microsoft.com/office/drawing/2014/chart" uri="{C3380CC4-5D6E-409C-BE32-E72D297353CC}">
              <c16:uniqueId val="{0000000A-9929-4311-A215-617E98350344}"/>
            </c:ext>
          </c:extLst>
        </c:ser>
        <c:dLbls>
          <c:showLegendKey val="0"/>
          <c:showVal val="0"/>
          <c:showCatName val="0"/>
          <c:showSerName val="0"/>
          <c:showPercent val="0"/>
          <c:showBubbleSize val="0"/>
          <c:showLeaderLines val="1"/>
        </c:dLbls>
        <c:firstSliceAng val="270"/>
        <c:holeSize val="50"/>
      </c:doughnutChart>
      <c:spPr>
        <a:noFill/>
        <a:ln>
          <a:noFill/>
        </a:ln>
        <a:effectLst/>
      </c:spPr>
    </c:plotArea>
    <c:legend>
      <c:legendPos val="b"/>
      <c:legendEntry>
        <c:idx val="0"/>
        <c:txPr>
          <a:bodyPr rot="0" spcFirstLastPara="1" vertOverflow="ellipsis" vert="horz" wrap="square" anchor="ctr" anchorCtr="1"/>
          <a:lstStyle/>
          <a:p>
            <a:pPr>
              <a:defRPr sz="700" b="1" i="0" u="none" strike="noStrike" kern="1200" baseline="0">
                <a:solidFill>
                  <a:srgbClr val="3EAD95"/>
                </a:solidFill>
                <a:latin typeface="+mn-lt"/>
                <a:ea typeface="+mn-ea"/>
                <a:cs typeface="+mn-cs"/>
              </a:defRPr>
            </a:pPr>
            <a:endParaRPr lang="fr-FR"/>
          </a:p>
        </c:txPr>
      </c:legendEntry>
      <c:legendEntry>
        <c:idx val="1"/>
        <c:txPr>
          <a:bodyPr rot="0" spcFirstLastPara="1" vertOverflow="ellipsis" vert="horz" wrap="square" anchor="ctr" anchorCtr="1"/>
          <a:lstStyle/>
          <a:p>
            <a:pPr>
              <a:defRPr sz="700" b="1" i="0" u="none" strike="noStrike" kern="1200" baseline="0">
                <a:solidFill>
                  <a:srgbClr val="D64449"/>
                </a:solidFill>
                <a:latin typeface="+mn-lt"/>
                <a:ea typeface="+mn-ea"/>
                <a:cs typeface="+mn-cs"/>
              </a:defRPr>
            </a:pPr>
            <a:endParaRPr lang="fr-FR"/>
          </a:p>
        </c:txPr>
      </c:legendEntry>
      <c:legendEntry>
        <c:idx val="2"/>
        <c:txPr>
          <a:bodyPr rot="0" spcFirstLastPara="1" vertOverflow="ellipsis" vert="horz" wrap="square" anchor="ctr" anchorCtr="1"/>
          <a:lstStyle/>
          <a:p>
            <a:pPr>
              <a:defRPr sz="700" b="1" i="0" u="none" strike="noStrike" kern="1200" baseline="0">
                <a:solidFill>
                  <a:schemeClr val="bg1">
                    <a:lumMod val="50000"/>
                  </a:schemeClr>
                </a:solidFill>
                <a:latin typeface="+mn-lt"/>
                <a:ea typeface="+mn-ea"/>
                <a:cs typeface="+mn-cs"/>
              </a:defRPr>
            </a:pPr>
            <a:endParaRPr lang="fr-FR"/>
          </a:p>
        </c:txPr>
      </c:legendEntry>
      <c:layout>
        <c:manualLayout>
          <c:xMode val="edge"/>
          <c:yMode val="edge"/>
          <c:x val="1.0272983643846172E-2"/>
          <c:y val="0.66901251127779182"/>
          <c:w val="0.97135845242816943"/>
          <c:h val="0.19229965320490636"/>
        </c:manualLayout>
      </c:layout>
      <c:overlay val="0"/>
      <c:spPr>
        <a:noFill/>
        <a:ln>
          <a:noFill/>
        </a:ln>
        <a:effectLst/>
      </c:spPr>
      <c:txPr>
        <a:bodyPr rot="0" spcFirstLastPara="1" vertOverflow="ellipsis" vert="horz" wrap="square" anchor="ctr" anchorCtr="1"/>
        <a:lstStyle/>
        <a:p>
          <a:pPr>
            <a:defRPr sz="700" b="1"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6293711889972432"/>
          <c:y val="4.0330196141424322E-2"/>
          <c:w val="0.36108839300342627"/>
          <c:h val="0.93825397633645102"/>
        </c:manualLayout>
      </c:layout>
      <c:barChart>
        <c:barDir val="bar"/>
        <c:grouping val="clustered"/>
        <c:varyColors val="0"/>
        <c:ser>
          <c:idx val="0"/>
          <c:order val="0"/>
          <c:tx>
            <c:strRef>
              <c:f>Feuil1!$B$1</c:f>
              <c:strCache>
                <c:ptCount val="1"/>
                <c:pt idx="0">
                  <c:v>%</c:v>
                </c:pt>
              </c:strCache>
            </c:strRef>
          </c:tx>
          <c:spPr>
            <a:solidFill>
              <a:srgbClr val="196880"/>
            </a:solidFill>
            <a:ln w="19050">
              <a:solidFill>
                <a:schemeClr val="bg1"/>
              </a:solidFill>
            </a:ln>
            <a:effectLst/>
          </c:spPr>
          <c:invertIfNegative val="0"/>
          <c:dPt>
            <c:idx val="0"/>
            <c:invertIfNegative val="0"/>
            <c:bubble3D val="0"/>
            <c:spPr>
              <a:solidFill>
                <a:srgbClr val="196880"/>
              </a:solidFill>
              <a:ln w="19050">
                <a:solidFill>
                  <a:schemeClr val="bg1"/>
                </a:solidFill>
              </a:ln>
              <a:effectLst/>
            </c:spPr>
            <c:extLst>
              <c:ext xmlns:c16="http://schemas.microsoft.com/office/drawing/2014/chart" uri="{C3380CC4-5D6E-409C-BE32-E72D297353CC}">
                <c16:uniqueId val="{00000001-93BA-4E3B-8E5B-945F096B0FF4}"/>
              </c:ext>
            </c:extLst>
          </c:dPt>
          <c:dPt>
            <c:idx val="1"/>
            <c:invertIfNegative val="0"/>
            <c:bubble3D val="0"/>
            <c:spPr>
              <a:solidFill>
                <a:srgbClr val="196880"/>
              </a:solidFill>
              <a:ln w="19050">
                <a:solidFill>
                  <a:schemeClr val="bg1"/>
                </a:solidFill>
              </a:ln>
              <a:effectLst/>
            </c:spPr>
            <c:extLst>
              <c:ext xmlns:c16="http://schemas.microsoft.com/office/drawing/2014/chart" uri="{C3380CC4-5D6E-409C-BE32-E72D297353CC}">
                <c16:uniqueId val="{00000003-93BA-4E3B-8E5B-945F096B0FF4}"/>
              </c:ext>
            </c:extLst>
          </c:dPt>
          <c:dPt>
            <c:idx val="2"/>
            <c:invertIfNegative val="0"/>
            <c:bubble3D val="0"/>
            <c:spPr>
              <a:solidFill>
                <a:srgbClr val="196880"/>
              </a:solidFill>
              <a:ln w="19050">
                <a:solidFill>
                  <a:schemeClr val="bg1"/>
                </a:solidFill>
              </a:ln>
              <a:effectLst/>
            </c:spPr>
            <c:extLst>
              <c:ext xmlns:c16="http://schemas.microsoft.com/office/drawing/2014/chart" uri="{C3380CC4-5D6E-409C-BE32-E72D297353CC}">
                <c16:uniqueId val="{00000005-93BA-4E3B-8E5B-945F096B0FF4}"/>
              </c:ext>
            </c:extLst>
          </c:dPt>
          <c:dPt>
            <c:idx val="3"/>
            <c:invertIfNegative val="0"/>
            <c:bubble3D val="0"/>
            <c:spPr>
              <a:solidFill>
                <a:srgbClr val="196880"/>
              </a:solidFill>
              <a:ln w="19050">
                <a:solidFill>
                  <a:schemeClr val="bg1"/>
                </a:solidFill>
              </a:ln>
              <a:effectLst/>
            </c:spPr>
            <c:extLst>
              <c:ext xmlns:c16="http://schemas.microsoft.com/office/drawing/2014/chart" uri="{C3380CC4-5D6E-409C-BE32-E72D297353CC}">
                <c16:uniqueId val="{00000007-93BA-4E3B-8E5B-945F096B0FF4}"/>
              </c:ext>
            </c:extLst>
          </c:dPt>
          <c:dPt>
            <c:idx val="4"/>
            <c:invertIfNegative val="0"/>
            <c:bubble3D val="0"/>
            <c:spPr>
              <a:solidFill>
                <a:srgbClr val="196880"/>
              </a:solidFill>
              <a:ln w="19050">
                <a:solidFill>
                  <a:schemeClr val="bg1"/>
                </a:solidFill>
              </a:ln>
              <a:effectLst/>
            </c:spPr>
            <c:extLst>
              <c:ext xmlns:c16="http://schemas.microsoft.com/office/drawing/2014/chart" uri="{C3380CC4-5D6E-409C-BE32-E72D297353CC}">
                <c16:uniqueId val="{00000009-93BA-4E3B-8E5B-945F096B0FF4}"/>
              </c:ext>
            </c:extLst>
          </c:dPt>
          <c:dPt>
            <c:idx val="7"/>
            <c:invertIfNegative val="0"/>
            <c:bubble3D val="0"/>
            <c:spPr>
              <a:solidFill>
                <a:srgbClr val="196880"/>
              </a:solidFill>
              <a:ln w="19050">
                <a:solidFill>
                  <a:schemeClr val="bg1"/>
                </a:solidFill>
              </a:ln>
              <a:effectLst/>
            </c:spPr>
            <c:extLst>
              <c:ext xmlns:c16="http://schemas.microsoft.com/office/drawing/2014/chart" uri="{C3380CC4-5D6E-409C-BE32-E72D297353CC}">
                <c16:uniqueId val="{0000000B-93BA-4E3B-8E5B-945F096B0FF4}"/>
              </c:ext>
            </c:extLst>
          </c:dPt>
          <c:dPt>
            <c:idx val="9"/>
            <c:invertIfNegative val="0"/>
            <c:bubble3D val="0"/>
            <c:spPr>
              <a:solidFill>
                <a:schemeClr val="bg1">
                  <a:lumMod val="50000"/>
                </a:schemeClr>
              </a:solidFill>
              <a:ln w="19050">
                <a:solidFill>
                  <a:schemeClr val="bg1"/>
                </a:solidFill>
              </a:ln>
              <a:effectLst/>
            </c:spPr>
            <c:extLst>
              <c:ext xmlns:c16="http://schemas.microsoft.com/office/drawing/2014/chart" uri="{C3380CC4-5D6E-409C-BE32-E72D297353CC}">
                <c16:uniqueId val="{0000000D-93BA-4E3B-8E5B-945F096B0FF4}"/>
              </c:ext>
            </c:extLst>
          </c:dPt>
          <c:dPt>
            <c:idx val="10"/>
            <c:invertIfNegative val="0"/>
            <c:bubble3D val="0"/>
            <c:spPr>
              <a:solidFill>
                <a:schemeClr val="bg2">
                  <a:lumMod val="25000"/>
                </a:schemeClr>
              </a:solidFill>
              <a:ln w="19050">
                <a:solidFill>
                  <a:schemeClr val="bg1"/>
                </a:solidFill>
              </a:ln>
              <a:effectLst/>
            </c:spPr>
            <c:extLst>
              <c:ext xmlns:c16="http://schemas.microsoft.com/office/drawing/2014/chart" uri="{C3380CC4-5D6E-409C-BE32-E72D297353CC}">
                <c16:uniqueId val="{0000000F-93BA-4E3B-8E5B-945F096B0FF4}"/>
              </c:ext>
            </c:extLst>
          </c:dPt>
          <c:dPt>
            <c:idx val="11"/>
            <c:invertIfNegative val="0"/>
            <c:bubble3D val="0"/>
            <c:spPr>
              <a:solidFill>
                <a:schemeClr val="bg1">
                  <a:lumMod val="75000"/>
                </a:schemeClr>
              </a:solidFill>
              <a:ln w="19050">
                <a:solidFill>
                  <a:schemeClr val="bg1"/>
                </a:solidFill>
              </a:ln>
              <a:effectLst/>
            </c:spPr>
            <c:extLst>
              <c:ext xmlns:c16="http://schemas.microsoft.com/office/drawing/2014/chart" uri="{C3380CC4-5D6E-409C-BE32-E72D297353CC}">
                <c16:uniqueId val="{00000011-93BA-4E3B-8E5B-945F096B0FF4}"/>
              </c:ext>
            </c:extLst>
          </c:dPt>
          <c:dLbls>
            <c:dLbl>
              <c:idx val="9"/>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lumMod val="50000"/>
                        </a:schemeClr>
                      </a:solidFill>
                      <a:latin typeface="+mn-lt"/>
                      <a:ea typeface="+mn-ea"/>
                      <a:cs typeface="+mn-cs"/>
                    </a:defRPr>
                  </a:pPr>
                  <a:endParaRPr lang="fr-FR"/>
                </a:p>
              </c:txPr>
              <c:dLblPos val="outEnd"/>
              <c:showLegendKey val="0"/>
              <c:showVal val="1"/>
              <c:showCatName val="0"/>
              <c:showSerName val="0"/>
              <c:showPercent val="0"/>
              <c:showBubbleSize val="0"/>
              <c:extLst>
                <c:ext xmlns:c16="http://schemas.microsoft.com/office/drawing/2014/chart" uri="{C3380CC4-5D6E-409C-BE32-E72D297353CC}">
                  <c16:uniqueId val="{0000000D-93BA-4E3B-8E5B-945F096B0FF4}"/>
                </c:ext>
              </c:extLst>
            </c:dLbl>
            <c:dLbl>
              <c:idx val="1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2">
                          <a:lumMod val="25000"/>
                        </a:schemeClr>
                      </a:solidFill>
                      <a:latin typeface="+mn-lt"/>
                      <a:ea typeface="+mn-ea"/>
                      <a:cs typeface="+mn-cs"/>
                    </a:defRPr>
                  </a:pPr>
                  <a:endParaRPr lang="fr-FR"/>
                </a:p>
              </c:txPr>
              <c:dLblPos val="outEnd"/>
              <c:showLegendKey val="0"/>
              <c:showVal val="1"/>
              <c:showCatName val="0"/>
              <c:showSerName val="0"/>
              <c:showPercent val="0"/>
              <c:showBubbleSize val="0"/>
              <c:extLst>
                <c:ext xmlns:c16="http://schemas.microsoft.com/office/drawing/2014/chart" uri="{C3380CC4-5D6E-409C-BE32-E72D297353CC}">
                  <c16:uniqueId val="{0000000F-93BA-4E3B-8E5B-945F096B0FF4}"/>
                </c:ext>
              </c:extLst>
            </c:dLbl>
            <c:dLbl>
              <c:idx val="11"/>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lumMod val="75000"/>
                        </a:schemeClr>
                      </a:solidFill>
                      <a:latin typeface="+mn-lt"/>
                      <a:ea typeface="+mn-ea"/>
                      <a:cs typeface="+mn-cs"/>
                    </a:defRPr>
                  </a:pPr>
                  <a:endParaRPr lang="fr-FR"/>
                </a:p>
              </c:txPr>
              <c:dLblPos val="outEnd"/>
              <c:showLegendKey val="0"/>
              <c:showVal val="1"/>
              <c:showCatName val="0"/>
              <c:showSerName val="0"/>
              <c:showPercent val="0"/>
              <c:showBubbleSize val="0"/>
              <c:extLst>
                <c:ext xmlns:c16="http://schemas.microsoft.com/office/drawing/2014/chart" uri="{C3380CC4-5D6E-409C-BE32-E72D297353CC}">
                  <c16:uniqueId val="{00000011-93BA-4E3B-8E5B-945F096B0FF4}"/>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196880"/>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Feuil1!$A$2:$A$12</c:f>
              <c:strCache>
                <c:ptCount val="11"/>
                <c:pt idx="0">
                  <c:v>En vous connectant à un autre service ou en vous rendant sur un autre site de gestion de sa santé (ameli, sécurité sociale, MGEN, MSA, etc.)</c:v>
                </c:pt>
                <c:pt idx="1">
                  <c:v>Via votre médecin</c:v>
                </c:pt>
                <c:pt idx="2">
                  <c:v>Dans les médias, via les informations, un reportage, un article, etc.</c:v>
                </c:pt>
                <c:pt idx="3">
                  <c:v>Via un autre professionnel de santé</c:v>
                </c:pt>
                <c:pt idx="4">
                  <c:v>Via un proche</c:v>
                </c:pt>
                <c:pt idx="5">
                  <c:v>Via votre pharmacien</c:v>
                </c:pt>
                <c:pt idx="6">
                  <c:v>En faisant une recherche en ligne sur un sujet de santé</c:v>
                </c:pt>
                <c:pt idx="7">
                  <c:v>Sur les réseaux sociaux</c:v>
                </c:pt>
                <c:pt idx="8">
                  <c:v>Via de l’affichage (affiches, flyers, etc.)</c:v>
                </c:pt>
                <c:pt idx="9">
                  <c:v>Autre </c:v>
                </c:pt>
                <c:pt idx="10">
                  <c:v>Vous ne vous souvenez pas</c:v>
                </c:pt>
              </c:strCache>
            </c:strRef>
          </c:cat>
          <c:val>
            <c:numRef>
              <c:f>Feuil1!$B$2:$B$12</c:f>
              <c:numCache>
                <c:formatCode>##0</c:formatCode>
                <c:ptCount val="11"/>
                <c:pt idx="0">
                  <c:v>28.311376735796838</c:v>
                </c:pt>
                <c:pt idx="1">
                  <c:v>25.719294884106631</c:v>
                </c:pt>
                <c:pt idx="2">
                  <c:v>22.779819108575424</c:v>
                </c:pt>
                <c:pt idx="3">
                  <c:v>13.141047792439428</c:v>
                </c:pt>
                <c:pt idx="4">
                  <c:v>12.654232652904682</c:v>
                </c:pt>
                <c:pt idx="5">
                  <c:v>12.560915609955517</c:v>
                </c:pt>
                <c:pt idx="6">
                  <c:v>11.170018474491018</c:v>
                </c:pt>
                <c:pt idx="7">
                  <c:v>6.0885789205765724</c:v>
                </c:pt>
                <c:pt idx="8">
                  <c:v>5.6325991055856406</c:v>
                </c:pt>
                <c:pt idx="9">
                  <c:v>3.4133459635940095</c:v>
                </c:pt>
                <c:pt idx="10">
                  <c:v>9.9798403275978309</c:v>
                </c:pt>
              </c:numCache>
            </c:numRef>
          </c:val>
          <c:extLst>
            <c:ext xmlns:c16="http://schemas.microsoft.com/office/drawing/2014/chart" uri="{C3380CC4-5D6E-409C-BE32-E72D297353CC}">
              <c16:uniqueId val="{00000012-93BA-4E3B-8E5B-945F096B0FF4}"/>
            </c:ext>
          </c:extLst>
        </c:ser>
        <c:dLbls>
          <c:showLegendKey val="0"/>
          <c:showVal val="0"/>
          <c:showCatName val="0"/>
          <c:showSerName val="0"/>
          <c:showPercent val="0"/>
          <c:showBubbleSize val="0"/>
        </c:dLbls>
        <c:gapWidth val="57"/>
        <c:axId val="491109240"/>
        <c:axId val="491110416"/>
      </c:barChart>
      <c:valAx>
        <c:axId val="491110416"/>
        <c:scaling>
          <c:orientation val="minMax"/>
          <c:max val="100"/>
          <c:min val="0"/>
        </c:scaling>
        <c:delete val="1"/>
        <c:axPos val="t"/>
        <c:numFmt formatCode="##0" sourceLinked="1"/>
        <c:majorTickMark val="out"/>
        <c:minorTickMark val="none"/>
        <c:tickLblPos val="nextTo"/>
        <c:crossAx val="491109240"/>
        <c:crosses val="autoZero"/>
        <c:crossBetween val="between"/>
      </c:valAx>
      <c:catAx>
        <c:axId val="491109240"/>
        <c:scaling>
          <c:orientation val="maxMin"/>
        </c:scaling>
        <c:delete val="0"/>
        <c:axPos val="l"/>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fr-FR"/>
          </a:p>
        </c:txPr>
        <c:crossAx val="491110416"/>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7515534830973341"/>
          <c:y val="0.15379290775460208"/>
          <c:w val="0.60929259610669961"/>
          <c:h val="0.6924041504674634"/>
        </c:manualLayout>
      </c:layout>
      <c:barChart>
        <c:barDir val="bar"/>
        <c:grouping val="percentStacked"/>
        <c:varyColors val="0"/>
        <c:ser>
          <c:idx val="0"/>
          <c:order val="0"/>
          <c:tx>
            <c:strRef>
              <c:f>Feuil1!$B$1</c:f>
              <c:strCache>
                <c:ptCount val="1"/>
                <c:pt idx="0">
                  <c:v>Oui</c:v>
                </c:pt>
              </c:strCache>
            </c:strRef>
          </c:tx>
          <c:spPr>
            <a:solidFill>
              <a:srgbClr val="3DAC9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c:f>
              <c:strCache>
                <c:ptCount val="1"/>
                <c:pt idx="0">
                  <c:v>Mon Espace Santé</c:v>
                </c:pt>
              </c:strCache>
            </c:strRef>
          </c:cat>
          <c:val>
            <c:numRef>
              <c:f>Feuil1!$B$2</c:f>
              <c:numCache>
                <c:formatCode>General</c:formatCode>
                <c:ptCount val="1"/>
                <c:pt idx="0">
                  <c:v>57</c:v>
                </c:pt>
              </c:numCache>
            </c:numRef>
          </c:val>
          <c:extLst>
            <c:ext xmlns:c16="http://schemas.microsoft.com/office/drawing/2014/chart" uri="{C3380CC4-5D6E-409C-BE32-E72D297353CC}">
              <c16:uniqueId val="{00000000-1BD9-4417-8C1A-2F779FF7D626}"/>
            </c:ext>
          </c:extLst>
        </c:ser>
        <c:ser>
          <c:idx val="1"/>
          <c:order val="1"/>
          <c:tx>
            <c:strRef>
              <c:f>Feuil1!$C$1</c:f>
              <c:strCache>
                <c:ptCount val="1"/>
                <c:pt idx="0">
                  <c:v>Non, car vous ne faites pas confiance à ce type de service</c:v>
                </c:pt>
              </c:strCache>
            </c:strRef>
          </c:tx>
          <c:spPr>
            <a:solidFill>
              <a:schemeClr val="accent4">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c:f>
              <c:strCache>
                <c:ptCount val="1"/>
                <c:pt idx="0">
                  <c:v>Mon Espace Santé</c:v>
                </c:pt>
              </c:strCache>
            </c:strRef>
          </c:cat>
          <c:val>
            <c:numRef>
              <c:f>Feuil1!$C$2</c:f>
              <c:numCache>
                <c:formatCode>General</c:formatCode>
                <c:ptCount val="1"/>
                <c:pt idx="0">
                  <c:v>26</c:v>
                </c:pt>
              </c:numCache>
            </c:numRef>
          </c:val>
          <c:extLst>
            <c:ext xmlns:c16="http://schemas.microsoft.com/office/drawing/2014/chart" uri="{C3380CC4-5D6E-409C-BE32-E72D297353CC}">
              <c16:uniqueId val="{00000001-1BD9-4417-8C1A-2F779FF7D626}"/>
            </c:ext>
          </c:extLst>
        </c:ser>
        <c:ser>
          <c:idx val="2"/>
          <c:order val="2"/>
          <c:tx>
            <c:strRef>
              <c:f>Feuil1!$D$1</c:f>
              <c:strCache>
                <c:ptCount val="1"/>
                <c:pt idx="0">
                  <c:v>Non, car vous ne maîtrisez pas suffisamment les technologies pour cela</c:v>
                </c:pt>
              </c:strCache>
            </c:strRef>
          </c:tx>
          <c:spPr>
            <a:solidFill>
              <a:srgbClr val="F17175"/>
            </a:solidFill>
            <a:ln>
              <a:no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c:f>
              <c:strCache>
                <c:ptCount val="1"/>
                <c:pt idx="0">
                  <c:v>Mon Espace Santé</c:v>
                </c:pt>
              </c:strCache>
            </c:strRef>
          </c:cat>
          <c:val>
            <c:numRef>
              <c:f>Feuil1!$D$2</c:f>
              <c:numCache>
                <c:formatCode>General</c:formatCode>
                <c:ptCount val="1"/>
                <c:pt idx="0">
                  <c:v>14</c:v>
                </c:pt>
              </c:numCache>
            </c:numRef>
          </c:val>
          <c:extLst>
            <c:ext xmlns:c16="http://schemas.microsoft.com/office/drawing/2014/chart" uri="{C3380CC4-5D6E-409C-BE32-E72D297353CC}">
              <c16:uniqueId val="{00000002-1BD9-4417-8C1A-2F779FF7D626}"/>
            </c:ext>
          </c:extLst>
        </c:ser>
        <c:ser>
          <c:idx val="3"/>
          <c:order val="3"/>
          <c:tx>
            <c:strRef>
              <c:f>Feuil1!$E$1</c:f>
              <c:strCache>
                <c:ptCount val="1"/>
                <c:pt idx="0">
                  <c:v>Non, pour une autre raison</c:v>
                </c:pt>
              </c:strCache>
            </c:strRef>
          </c:tx>
          <c:spPr>
            <a:solidFill>
              <a:srgbClr val="EA5433"/>
            </a:solidFill>
            <a:ln>
              <a:noFill/>
            </a:ln>
            <a:effectLst/>
          </c:spPr>
          <c:invertIfNegative val="0"/>
          <c:dLbls>
            <c:dLbl>
              <c:idx val="9"/>
              <c:spPr>
                <a:noFill/>
                <a:ln>
                  <a:noFill/>
                </a:ln>
                <a:effectLst/>
              </c:spPr>
              <c:txPr>
                <a:bodyPr rot="0" spcFirstLastPara="1" vertOverflow="ellipsis" vert="horz" wrap="square" lIns="38100" tIns="19050" rIns="38100" bIns="19050" anchor="ctr" anchorCtr="1">
                  <a:no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extLst>
                <c:ext xmlns:c16="http://schemas.microsoft.com/office/drawing/2014/chart" uri="{C3380CC4-5D6E-409C-BE32-E72D297353CC}">
                  <c16:uniqueId val="{00000003-1BD9-4417-8C1A-2F779FF7D626}"/>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c:f>
              <c:strCache>
                <c:ptCount val="1"/>
                <c:pt idx="0">
                  <c:v>Mon Espace Santé</c:v>
                </c:pt>
              </c:strCache>
            </c:strRef>
          </c:cat>
          <c:val>
            <c:numRef>
              <c:f>Feuil1!$E$2</c:f>
              <c:numCache>
                <c:formatCode>General</c:formatCode>
                <c:ptCount val="1"/>
                <c:pt idx="0">
                  <c:v>3</c:v>
                </c:pt>
              </c:numCache>
            </c:numRef>
          </c:val>
          <c:extLst>
            <c:ext xmlns:c16="http://schemas.microsoft.com/office/drawing/2014/chart" uri="{C3380CC4-5D6E-409C-BE32-E72D297353CC}">
              <c16:uniqueId val="{00000004-1BD9-4417-8C1A-2F779FF7D626}"/>
            </c:ext>
          </c:extLst>
        </c:ser>
        <c:dLbls>
          <c:dLblPos val="ctr"/>
          <c:showLegendKey val="0"/>
          <c:showVal val="1"/>
          <c:showCatName val="0"/>
          <c:showSerName val="0"/>
          <c:showPercent val="0"/>
          <c:showBubbleSize val="0"/>
        </c:dLbls>
        <c:gapWidth val="150"/>
        <c:overlap val="100"/>
        <c:axId val="1869469328"/>
        <c:axId val="1868558944"/>
      </c:barChart>
      <c:catAx>
        <c:axId val="1869469328"/>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lgn="ctr">
              <a:defRPr lang="en-US" sz="1000" b="0" i="0" u="none" strike="noStrike" kern="1200" baseline="0">
                <a:solidFill>
                  <a:schemeClr val="tx1"/>
                </a:solidFill>
                <a:latin typeface="+mn-lt"/>
                <a:ea typeface="+mn-ea"/>
                <a:cs typeface="+mn-cs"/>
              </a:defRPr>
            </a:pPr>
            <a:endParaRPr lang="fr-FR"/>
          </a:p>
        </c:txPr>
        <c:crossAx val="1868558944"/>
        <c:crosses val="autoZero"/>
        <c:auto val="1"/>
        <c:lblAlgn val="ctr"/>
        <c:lblOffset val="100"/>
        <c:noMultiLvlLbl val="0"/>
      </c:catAx>
      <c:valAx>
        <c:axId val="1868558944"/>
        <c:scaling>
          <c:orientation val="minMax"/>
        </c:scaling>
        <c:delete val="1"/>
        <c:axPos val="b"/>
        <c:numFmt formatCode="0%" sourceLinked="1"/>
        <c:majorTickMark val="none"/>
        <c:minorTickMark val="none"/>
        <c:tickLblPos val="nextTo"/>
        <c:crossAx val="1869469328"/>
        <c:crosses val="autoZero"/>
        <c:crossBetween val="between"/>
      </c:valAx>
      <c:spPr>
        <a:noFill/>
        <a:ln>
          <a:noFill/>
        </a:ln>
        <a:effectLst/>
      </c:spPr>
    </c:plotArea>
    <c:legend>
      <c:legendPos val="r"/>
      <c:legendEntry>
        <c:idx val="0"/>
        <c:txPr>
          <a:bodyPr rot="0" spcFirstLastPara="1" vertOverflow="ellipsis" vert="horz" wrap="square" anchor="ctr" anchorCtr="1"/>
          <a:lstStyle/>
          <a:p>
            <a:pPr>
              <a:defRPr sz="800" b="1" i="0" u="none" strike="noStrike" kern="1200" baseline="0">
                <a:solidFill>
                  <a:srgbClr val="3DAC94"/>
                </a:solidFill>
                <a:latin typeface="+mn-lt"/>
                <a:ea typeface="+mn-ea"/>
                <a:cs typeface="+mn-cs"/>
              </a:defRPr>
            </a:pPr>
            <a:endParaRPr lang="fr-FR"/>
          </a:p>
        </c:txPr>
      </c:legendEntry>
      <c:legendEntry>
        <c:idx val="1"/>
        <c:txPr>
          <a:bodyPr rot="0" spcFirstLastPara="1" vertOverflow="ellipsis" vert="horz" wrap="square" anchor="ctr" anchorCtr="1"/>
          <a:lstStyle/>
          <a:p>
            <a:pPr>
              <a:defRPr sz="800" b="1" i="0" u="none" strike="noStrike" kern="1200" baseline="0">
                <a:solidFill>
                  <a:srgbClr val="F17175"/>
                </a:solidFill>
                <a:latin typeface="+mn-lt"/>
                <a:ea typeface="+mn-ea"/>
                <a:cs typeface="+mn-cs"/>
              </a:defRPr>
            </a:pPr>
            <a:endParaRPr lang="fr-FR"/>
          </a:p>
        </c:txPr>
      </c:legendEntry>
      <c:legendEntry>
        <c:idx val="2"/>
        <c:txPr>
          <a:bodyPr rot="0" spcFirstLastPara="1" vertOverflow="ellipsis" vert="horz" wrap="square" anchor="ctr" anchorCtr="1"/>
          <a:lstStyle/>
          <a:p>
            <a:pPr>
              <a:defRPr sz="800" b="1" i="0" u="none" strike="noStrike" kern="1200" baseline="0">
                <a:solidFill>
                  <a:srgbClr val="F17175"/>
                </a:solidFill>
                <a:latin typeface="+mn-lt"/>
                <a:ea typeface="+mn-ea"/>
                <a:cs typeface="+mn-cs"/>
              </a:defRPr>
            </a:pPr>
            <a:endParaRPr lang="fr-FR"/>
          </a:p>
        </c:txPr>
      </c:legendEntry>
      <c:legendEntry>
        <c:idx val="3"/>
        <c:txPr>
          <a:bodyPr rot="0" spcFirstLastPara="1" vertOverflow="ellipsis" vert="horz" wrap="square" anchor="ctr" anchorCtr="1"/>
          <a:lstStyle/>
          <a:p>
            <a:pPr>
              <a:defRPr sz="800" b="1" i="0" u="none" strike="noStrike" kern="1200" baseline="0">
                <a:solidFill>
                  <a:srgbClr val="D64449"/>
                </a:solidFill>
                <a:latin typeface="+mn-lt"/>
                <a:ea typeface="+mn-ea"/>
                <a:cs typeface="+mn-cs"/>
              </a:defRPr>
            </a:pPr>
            <a:endParaRPr lang="fr-FR"/>
          </a:p>
        </c:txPr>
      </c:legendEntry>
      <c:layout>
        <c:manualLayout>
          <c:xMode val="edge"/>
          <c:yMode val="edge"/>
          <c:x val="8.1074966179647323E-2"/>
          <c:y val="0.69163055206013435"/>
          <c:w val="0.91892503382035262"/>
          <c:h val="0.30836931257942313"/>
        </c:manualLayout>
      </c:layout>
      <c:overlay val="0"/>
      <c:spPr>
        <a:noFill/>
        <a:ln>
          <a:noFill/>
        </a:ln>
        <a:effectLst/>
      </c:spPr>
      <c:txPr>
        <a:bodyPr rot="0" spcFirstLastPara="1" vertOverflow="ellipsis" vert="horz" wrap="square" anchor="ctr" anchorCtr="1"/>
        <a:lstStyle/>
        <a:p>
          <a:pPr>
            <a:defRPr sz="800" b="1"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709184250235276E-2"/>
          <c:y val="0"/>
          <c:w val="0.94290815749764723"/>
          <c:h val="0.70282304257650363"/>
        </c:manualLayout>
      </c:layout>
      <c:barChart>
        <c:barDir val="bar"/>
        <c:grouping val="percentStacked"/>
        <c:varyColors val="0"/>
        <c:ser>
          <c:idx val="0"/>
          <c:order val="0"/>
          <c:tx>
            <c:strRef>
              <c:f>Feuil1!$B$1</c:f>
              <c:strCache>
                <c:ptCount val="1"/>
                <c:pt idx="0">
                  <c:v>Tout à fait d'accord</c:v>
                </c:pt>
              </c:strCache>
            </c:strRef>
          </c:tx>
          <c:spPr>
            <a:solidFill>
              <a:srgbClr val="3DAC9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Feuil1!$A$2:$A$2</c:f>
              <c:strCache>
                <c:ptCount val="1"/>
                <c:pt idx="0">
                  <c:v>Vous lui faîtes confiance pour garantir la sécurité des données personnelles qui y sont stockées</c:v>
                </c:pt>
              </c:strCache>
            </c:strRef>
          </c:cat>
          <c:val>
            <c:numRef>
              <c:f>Feuil1!$B$2:$B$2</c:f>
              <c:numCache>
                <c:formatCode>General</c:formatCode>
                <c:ptCount val="1"/>
                <c:pt idx="0">
                  <c:v>23</c:v>
                </c:pt>
              </c:numCache>
            </c:numRef>
          </c:val>
          <c:extLst>
            <c:ext xmlns:c16="http://schemas.microsoft.com/office/drawing/2014/chart" uri="{C3380CC4-5D6E-409C-BE32-E72D297353CC}">
              <c16:uniqueId val="{00000000-D1A3-4A37-ADE7-DE2CF6FEC7E9}"/>
            </c:ext>
          </c:extLst>
        </c:ser>
        <c:ser>
          <c:idx val="1"/>
          <c:order val="1"/>
          <c:tx>
            <c:strRef>
              <c:f>Feuil1!$C$1</c:f>
              <c:strCache>
                <c:ptCount val="1"/>
                <c:pt idx="0">
                  <c:v>Plutôt d'accord</c:v>
                </c:pt>
              </c:strCache>
            </c:strRef>
          </c:tx>
          <c:spPr>
            <a:solidFill>
              <a:srgbClr val="8ED5C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Feuil1!$A$2:$A$2</c:f>
              <c:strCache>
                <c:ptCount val="1"/>
                <c:pt idx="0">
                  <c:v>Vous lui faîtes confiance pour garantir la sécurité des données personnelles qui y sont stockées</c:v>
                </c:pt>
              </c:strCache>
            </c:strRef>
          </c:cat>
          <c:val>
            <c:numRef>
              <c:f>Feuil1!$C$2:$C$2</c:f>
              <c:numCache>
                <c:formatCode>General</c:formatCode>
                <c:ptCount val="1"/>
                <c:pt idx="0">
                  <c:v>52</c:v>
                </c:pt>
              </c:numCache>
            </c:numRef>
          </c:val>
          <c:extLst>
            <c:ext xmlns:c16="http://schemas.microsoft.com/office/drawing/2014/chart" uri="{C3380CC4-5D6E-409C-BE32-E72D297353CC}">
              <c16:uniqueId val="{00000001-D1A3-4A37-ADE7-DE2CF6FEC7E9}"/>
            </c:ext>
          </c:extLst>
        </c:ser>
        <c:ser>
          <c:idx val="2"/>
          <c:order val="2"/>
          <c:tx>
            <c:strRef>
              <c:f>Feuil1!$D$1</c:f>
              <c:strCache>
                <c:ptCount val="1"/>
                <c:pt idx="0">
                  <c:v>Plutôt pas d'accord</c:v>
                </c:pt>
              </c:strCache>
            </c:strRef>
          </c:tx>
          <c:spPr>
            <a:solidFill>
              <a:srgbClr val="F17175"/>
            </a:solidFill>
            <a:ln>
              <a:no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Feuil1!$A$2:$A$2</c:f>
              <c:strCache>
                <c:ptCount val="1"/>
                <c:pt idx="0">
                  <c:v>Vous lui faîtes confiance pour garantir la sécurité des données personnelles qui y sont stockées</c:v>
                </c:pt>
              </c:strCache>
            </c:strRef>
          </c:cat>
          <c:val>
            <c:numRef>
              <c:f>Feuil1!$D$2:$D$2</c:f>
              <c:numCache>
                <c:formatCode>General</c:formatCode>
                <c:ptCount val="1"/>
                <c:pt idx="0">
                  <c:v>19</c:v>
                </c:pt>
              </c:numCache>
            </c:numRef>
          </c:val>
          <c:extLst>
            <c:ext xmlns:c16="http://schemas.microsoft.com/office/drawing/2014/chart" uri="{C3380CC4-5D6E-409C-BE32-E72D297353CC}">
              <c16:uniqueId val="{00000002-D1A3-4A37-ADE7-DE2CF6FEC7E9}"/>
            </c:ext>
          </c:extLst>
        </c:ser>
        <c:ser>
          <c:idx val="3"/>
          <c:order val="3"/>
          <c:tx>
            <c:strRef>
              <c:f>Feuil1!$E$1</c:f>
              <c:strCache>
                <c:ptCount val="1"/>
                <c:pt idx="0">
                  <c:v>Pas du tout d'accord</c:v>
                </c:pt>
              </c:strCache>
            </c:strRef>
          </c:tx>
          <c:spPr>
            <a:solidFill>
              <a:srgbClr val="EA5433"/>
            </a:solidFill>
            <a:ln>
              <a:noFill/>
            </a:ln>
            <a:effectLst/>
          </c:spPr>
          <c:invertIfNegative val="0"/>
          <c:dLbls>
            <c:dLbl>
              <c:idx val="9"/>
              <c:spPr>
                <a:noFill/>
                <a:ln>
                  <a:noFill/>
                </a:ln>
                <a:effectLst/>
              </c:spPr>
              <c:txPr>
                <a:bodyPr rot="0" spcFirstLastPara="1" vertOverflow="ellipsis" vert="horz" wrap="square" lIns="38100" tIns="19050" rIns="38100" bIns="19050" anchor="ctr" anchorCtr="1">
                  <a:no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extLst>
                <c:ext xmlns:c16="http://schemas.microsoft.com/office/drawing/2014/chart" uri="{C3380CC4-5D6E-409C-BE32-E72D297353CC}">
                  <c16:uniqueId val="{00000003-D1A3-4A37-ADE7-DE2CF6FEC7E9}"/>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Feuil1!$A$2:$A$2</c:f>
              <c:strCache>
                <c:ptCount val="1"/>
                <c:pt idx="0">
                  <c:v>Vous lui faîtes confiance pour garantir la sécurité des données personnelles qui y sont stockées</c:v>
                </c:pt>
              </c:strCache>
            </c:strRef>
          </c:cat>
          <c:val>
            <c:numRef>
              <c:f>Feuil1!$E$2:$E$2</c:f>
              <c:numCache>
                <c:formatCode>General</c:formatCode>
                <c:ptCount val="1"/>
                <c:pt idx="0">
                  <c:v>6</c:v>
                </c:pt>
              </c:numCache>
            </c:numRef>
          </c:val>
          <c:extLst>
            <c:ext xmlns:c16="http://schemas.microsoft.com/office/drawing/2014/chart" uri="{C3380CC4-5D6E-409C-BE32-E72D297353CC}">
              <c16:uniqueId val="{00000004-D1A3-4A37-ADE7-DE2CF6FEC7E9}"/>
            </c:ext>
          </c:extLst>
        </c:ser>
        <c:dLbls>
          <c:dLblPos val="ctr"/>
          <c:showLegendKey val="0"/>
          <c:showVal val="1"/>
          <c:showCatName val="0"/>
          <c:showSerName val="0"/>
          <c:showPercent val="0"/>
          <c:showBubbleSize val="0"/>
        </c:dLbls>
        <c:gapWidth val="150"/>
        <c:overlap val="100"/>
        <c:axId val="1869469328"/>
        <c:axId val="1868558944"/>
      </c:barChart>
      <c:catAx>
        <c:axId val="1869469328"/>
        <c:scaling>
          <c:orientation val="minMax"/>
        </c:scaling>
        <c:delete val="1"/>
        <c:axPos val="l"/>
        <c:numFmt formatCode="General" sourceLinked="1"/>
        <c:majorTickMark val="out"/>
        <c:minorTickMark val="none"/>
        <c:tickLblPos val="nextTo"/>
        <c:crossAx val="1868558944"/>
        <c:crosses val="autoZero"/>
        <c:auto val="1"/>
        <c:lblAlgn val="ctr"/>
        <c:lblOffset val="100"/>
        <c:noMultiLvlLbl val="0"/>
      </c:catAx>
      <c:valAx>
        <c:axId val="1868558944"/>
        <c:scaling>
          <c:orientation val="minMax"/>
        </c:scaling>
        <c:delete val="1"/>
        <c:axPos val="b"/>
        <c:numFmt formatCode="0%" sourceLinked="1"/>
        <c:majorTickMark val="out"/>
        <c:minorTickMark val="none"/>
        <c:tickLblPos val="nextTo"/>
        <c:crossAx val="1869469328"/>
        <c:crosses val="autoZero"/>
        <c:crossBetween val="between"/>
      </c:valAx>
      <c:spPr>
        <a:noFill/>
        <a:ln>
          <a:noFill/>
        </a:ln>
        <a:effectLst/>
      </c:spPr>
    </c:plotArea>
    <c:legend>
      <c:legendPos val="r"/>
      <c:legendEntry>
        <c:idx val="0"/>
        <c:txPr>
          <a:bodyPr rot="0" spcFirstLastPara="1" vertOverflow="ellipsis" vert="horz" wrap="square" anchor="ctr" anchorCtr="1"/>
          <a:lstStyle/>
          <a:p>
            <a:pPr>
              <a:defRPr sz="900" b="1" i="0" u="none" strike="noStrike" kern="1200" baseline="0">
                <a:solidFill>
                  <a:srgbClr val="3DAC94"/>
                </a:solidFill>
                <a:latin typeface="+mn-lt"/>
                <a:ea typeface="+mn-ea"/>
                <a:cs typeface="+mn-cs"/>
              </a:defRPr>
            </a:pPr>
            <a:endParaRPr lang="fr-FR"/>
          </a:p>
        </c:txPr>
      </c:legendEntry>
      <c:legendEntry>
        <c:idx val="1"/>
        <c:txPr>
          <a:bodyPr rot="0" spcFirstLastPara="1" vertOverflow="ellipsis" vert="horz" wrap="square" anchor="ctr" anchorCtr="1"/>
          <a:lstStyle/>
          <a:p>
            <a:pPr>
              <a:defRPr sz="900" b="1" i="0" u="none" strike="noStrike" kern="1200" baseline="0">
                <a:solidFill>
                  <a:srgbClr val="8ED5C6"/>
                </a:solidFill>
                <a:latin typeface="+mn-lt"/>
                <a:ea typeface="+mn-ea"/>
                <a:cs typeface="+mn-cs"/>
              </a:defRPr>
            </a:pPr>
            <a:endParaRPr lang="fr-FR"/>
          </a:p>
        </c:txPr>
      </c:legendEntry>
      <c:legendEntry>
        <c:idx val="2"/>
        <c:txPr>
          <a:bodyPr rot="0" spcFirstLastPara="1" vertOverflow="ellipsis" vert="horz" wrap="square" anchor="ctr" anchorCtr="1"/>
          <a:lstStyle/>
          <a:p>
            <a:pPr>
              <a:defRPr sz="900" b="1" i="0" u="none" strike="noStrike" kern="1200" baseline="0">
                <a:solidFill>
                  <a:srgbClr val="F17175"/>
                </a:solidFill>
                <a:latin typeface="+mn-lt"/>
                <a:ea typeface="+mn-ea"/>
                <a:cs typeface="+mn-cs"/>
              </a:defRPr>
            </a:pPr>
            <a:endParaRPr lang="fr-FR"/>
          </a:p>
        </c:txPr>
      </c:legendEntry>
      <c:legendEntry>
        <c:idx val="3"/>
        <c:txPr>
          <a:bodyPr rot="0" spcFirstLastPara="1" vertOverflow="ellipsis" vert="horz" wrap="square" anchor="ctr" anchorCtr="1"/>
          <a:lstStyle/>
          <a:p>
            <a:pPr>
              <a:defRPr sz="900" b="1" i="0" u="none" strike="noStrike" kern="1200" baseline="0">
                <a:solidFill>
                  <a:srgbClr val="D64449"/>
                </a:solidFill>
                <a:latin typeface="+mn-lt"/>
                <a:ea typeface="+mn-ea"/>
                <a:cs typeface="+mn-cs"/>
              </a:defRPr>
            </a:pPr>
            <a:endParaRPr lang="fr-FR"/>
          </a:p>
        </c:txPr>
      </c:legendEntry>
      <c:layout>
        <c:manualLayout>
          <c:xMode val="edge"/>
          <c:yMode val="edge"/>
          <c:x val="6.7169276969531394E-3"/>
          <c:y val="0.64968581556920502"/>
          <c:w val="0.98849752834403759"/>
          <c:h val="0.35031418443079493"/>
        </c:manualLayout>
      </c:layout>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68490000514059E-4"/>
          <c:y val="0"/>
          <c:w val="0.99287137313404639"/>
          <c:h val="0.67112631183012994"/>
        </c:manualLayout>
      </c:layout>
      <c:barChart>
        <c:barDir val="bar"/>
        <c:grouping val="percentStacked"/>
        <c:varyColors val="0"/>
        <c:ser>
          <c:idx val="0"/>
          <c:order val="0"/>
          <c:tx>
            <c:strRef>
              <c:f>Feuil1!$B$1</c:f>
              <c:strCache>
                <c:ptCount val="1"/>
                <c:pt idx="0">
                  <c:v>Oui, certainement</c:v>
                </c:pt>
              </c:strCache>
            </c:strRef>
          </c:tx>
          <c:spPr>
            <a:solidFill>
              <a:srgbClr val="3DAC9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c:f>
              <c:strCache>
                <c:ptCount val="1"/>
                <c:pt idx="0">
                  <c:v>personnellement pourriez-vous en recommander l'usage à un prohce</c:v>
                </c:pt>
              </c:strCache>
            </c:strRef>
          </c:cat>
          <c:val>
            <c:numRef>
              <c:f>Feuil1!$B$2</c:f>
              <c:numCache>
                <c:formatCode>General</c:formatCode>
                <c:ptCount val="1"/>
                <c:pt idx="0">
                  <c:v>50</c:v>
                </c:pt>
              </c:numCache>
            </c:numRef>
          </c:val>
          <c:extLst>
            <c:ext xmlns:c16="http://schemas.microsoft.com/office/drawing/2014/chart" uri="{C3380CC4-5D6E-409C-BE32-E72D297353CC}">
              <c16:uniqueId val="{00000000-4225-4E16-8130-B3FDCD638B6F}"/>
            </c:ext>
          </c:extLst>
        </c:ser>
        <c:ser>
          <c:idx val="1"/>
          <c:order val="1"/>
          <c:tx>
            <c:strRef>
              <c:f>Feuil1!$C$1</c:f>
              <c:strCache>
                <c:ptCount val="1"/>
                <c:pt idx="0">
                  <c:v>Oui, probablement </c:v>
                </c:pt>
              </c:strCache>
            </c:strRef>
          </c:tx>
          <c:spPr>
            <a:solidFill>
              <a:srgbClr val="8ED5C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c:f>
              <c:strCache>
                <c:ptCount val="1"/>
                <c:pt idx="0">
                  <c:v>personnellement pourriez-vous en recommander l'usage à un prohce</c:v>
                </c:pt>
              </c:strCache>
            </c:strRef>
          </c:cat>
          <c:val>
            <c:numRef>
              <c:f>Feuil1!$C$2</c:f>
              <c:numCache>
                <c:formatCode>General</c:formatCode>
                <c:ptCount val="1"/>
                <c:pt idx="0">
                  <c:v>41</c:v>
                </c:pt>
              </c:numCache>
            </c:numRef>
          </c:val>
          <c:extLst>
            <c:ext xmlns:c16="http://schemas.microsoft.com/office/drawing/2014/chart" uri="{C3380CC4-5D6E-409C-BE32-E72D297353CC}">
              <c16:uniqueId val="{00000001-4225-4E16-8130-B3FDCD638B6F}"/>
            </c:ext>
          </c:extLst>
        </c:ser>
        <c:ser>
          <c:idx val="2"/>
          <c:order val="2"/>
          <c:tx>
            <c:strRef>
              <c:f>Feuil1!$D$1</c:f>
              <c:strCache>
                <c:ptCount val="1"/>
                <c:pt idx="0">
                  <c:v>Non, probablement pas </c:v>
                </c:pt>
              </c:strCache>
            </c:strRef>
          </c:tx>
          <c:spPr>
            <a:solidFill>
              <a:srgbClr val="F17175"/>
            </a:solidFill>
            <a:ln>
              <a:no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c:f>
              <c:strCache>
                <c:ptCount val="1"/>
                <c:pt idx="0">
                  <c:v>personnellement pourriez-vous en recommander l'usage à un prohce</c:v>
                </c:pt>
              </c:strCache>
            </c:strRef>
          </c:cat>
          <c:val>
            <c:numRef>
              <c:f>Feuil1!$D$2</c:f>
              <c:numCache>
                <c:formatCode>General</c:formatCode>
                <c:ptCount val="1"/>
                <c:pt idx="0">
                  <c:v>6</c:v>
                </c:pt>
              </c:numCache>
            </c:numRef>
          </c:val>
          <c:extLst>
            <c:ext xmlns:c16="http://schemas.microsoft.com/office/drawing/2014/chart" uri="{C3380CC4-5D6E-409C-BE32-E72D297353CC}">
              <c16:uniqueId val="{00000002-4225-4E16-8130-B3FDCD638B6F}"/>
            </c:ext>
          </c:extLst>
        </c:ser>
        <c:ser>
          <c:idx val="3"/>
          <c:order val="3"/>
          <c:tx>
            <c:strRef>
              <c:f>Feuil1!$E$1</c:f>
              <c:strCache>
                <c:ptCount val="1"/>
                <c:pt idx="0">
                  <c:v>Pas du tout d'accord</c:v>
                </c:pt>
              </c:strCache>
            </c:strRef>
          </c:tx>
          <c:spPr>
            <a:solidFill>
              <a:srgbClr val="EA5433"/>
            </a:solidFill>
            <a:ln>
              <a:noFill/>
            </a:ln>
            <a:effectLst/>
          </c:spPr>
          <c:invertIfNegative val="0"/>
          <c:dLbls>
            <c:dLbl>
              <c:idx val="9"/>
              <c:spPr>
                <a:noFill/>
                <a:ln>
                  <a:noFill/>
                </a:ln>
                <a:effectLst/>
              </c:spPr>
              <c:txPr>
                <a:bodyPr rot="0" spcFirstLastPara="1" vertOverflow="ellipsis" vert="horz" wrap="square" lIns="38100" tIns="19050" rIns="38100" bIns="19050" anchor="ctr" anchorCtr="1">
                  <a:no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extLst>
                <c:ext xmlns:c16="http://schemas.microsoft.com/office/drawing/2014/chart" uri="{C3380CC4-5D6E-409C-BE32-E72D297353CC}">
                  <c16:uniqueId val="{00000003-4225-4E16-8130-B3FDCD638B6F}"/>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j-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c:f>
              <c:strCache>
                <c:ptCount val="1"/>
                <c:pt idx="0">
                  <c:v>personnellement pourriez-vous en recommander l'usage à un prohce</c:v>
                </c:pt>
              </c:strCache>
            </c:strRef>
          </c:cat>
          <c:val>
            <c:numRef>
              <c:f>Feuil1!$E$2</c:f>
              <c:numCache>
                <c:formatCode>General</c:formatCode>
                <c:ptCount val="1"/>
                <c:pt idx="0">
                  <c:v>2</c:v>
                </c:pt>
              </c:numCache>
            </c:numRef>
          </c:val>
          <c:extLst>
            <c:ext xmlns:c16="http://schemas.microsoft.com/office/drawing/2014/chart" uri="{C3380CC4-5D6E-409C-BE32-E72D297353CC}">
              <c16:uniqueId val="{00000004-4225-4E16-8130-B3FDCD638B6F}"/>
            </c:ext>
          </c:extLst>
        </c:ser>
        <c:ser>
          <c:idx val="4"/>
          <c:order val="4"/>
          <c:tx>
            <c:strRef>
              <c:f>Feuil1!$F$1</c:f>
              <c:strCache>
                <c:ptCount val="1"/>
                <c:pt idx="0">
                  <c:v>Vous l'avez déjà fait</c:v>
                </c:pt>
              </c:strCache>
            </c:strRef>
          </c:tx>
          <c:spPr>
            <a:solidFill>
              <a:schemeClr val="tx1">
                <a:lumMod val="50000"/>
                <a:lumOff val="50000"/>
              </a:schemeClr>
            </a:solidFill>
            <a:ln>
              <a:noFill/>
            </a:ln>
            <a:effectLst/>
          </c:spPr>
          <c:invertIfNegative val="0"/>
          <c:dLbls>
            <c:delete val="1"/>
          </c:dLbls>
          <c:cat>
            <c:strRef>
              <c:f>Feuil1!$A$2</c:f>
              <c:strCache>
                <c:ptCount val="1"/>
                <c:pt idx="0">
                  <c:v>personnellement pourriez-vous en recommander l'usage à un prohce</c:v>
                </c:pt>
              </c:strCache>
            </c:strRef>
          </c:cat>
          <c:val>
            <c:numRef>
              <c:f>Feuil1!$F$2</c:f>
              <c:numCache>
                <c:formatCode>General</c:formatCode>
                <c:ptCount val="1"/>
                <c:pt idx="0">
                  <c:v>1</c:v>
                </c:pt>
              </c:numCache>
            </c:numRef>
          </c:val>
          <c:extLst>
            <c:ext xmlns:c16="http://schemas.microsoft.com/office/drawing/2014/chart" uri="{C3380CC4-5D6E-409C-BE32-E72D297353CC}">
              <c16:uniqueId val="{00000005-4225-4E16-8130-B3FDCD638B6F}"/>
            </c:ext>
          </c:extLst>
        </c:ser>
        <c:dLbls>
          <c:dLblPos val="ctr"/>
          <c:showLegendKey val="0"/>
          <c:showVal val="1"/>
          <c:showCatName val="0"/>
          <c:showSerName val="0"/>
          <c:showPercent val="0"/>
          <c:showBubbleSize val="0"/>
        </c:dLbls>
        <c:gapWidth val="150"/>
        <c:overlap val="100"/>
        <c:axId val="1869469328"/>
        <c:axId val="1868558944"/>
      </c:barChart>
      <c:catAx>
        <c:axId val="1869469328"/>
        <c:scaling>
          <c:orientation val="minMax"/>
        </c:scaling>
        <c:delete val="1"/>
        <c:axPos val="l"/>
        <c:numFmt formatCode="General" sourceLinked="1"/>
        <c:majorTickMark val="out"/>
        <c:minorTickMark val="none"/>
        <c:tickLblPos val="nextTo"/>
        <c:crossAx val="1868558944"/>
        <c:crosses val="autoZero"/>
        <c:auto val="1"/>
        <c:lblAlgn val="ctr"/>
        <c:lblOffset val="100"/>
        <c:noMultiLvlLbl val="0"/>
      </c:catAx>
      <c:valAx>
        <c:axId val="1868558944"/>
        <c:scaling>
          <c:orientation val="minMax"/>
        </c:scaling>
        <c:delete val="1"/>
        <c:axPos val="b"/>
        <c:numFmt formatCode="0%" sourceLinked="1"/>
        <c:majorTickMark val="out"/>
        <c:minorTickMark val="none"/>
        <c:tickLblPos val="nextTo"/>
        <c:crossAx val="1869469328"/>
        <c:crosses val="autoZero"/>
        <c:crossBetween val="between"/>
      </c:valAx>
      <c:spPr>
        <a:noFill/>
        <a:ln>
          <a:noFill/>
        </a:ln>
        <a:effectLst/>
      </c:spPr>
    </c:plotArea>
    <c:legend>
      <c:legendPos val="r"/>
      <c:legendEntry>
        <c:idx val="0"/>
        <c:txPr>
          <a:bodyPr rot="0" spcFirstLastPara="1" vertOverflow="ellipsis" vert="horz" wrap="square" anchor="ctr" anchorCtr="1"/>
          <a:lstStyle/>
          <a:p>
            <a:pPr>
              <a:defRPr sz="900" b="1" i="0" u="none" strike="noStrike" kern="1200" baseline="0">
                <a:solidFill>
                  <a:srgbClr val="3DAC94"/>
                </a:solidFill>
                <a:latin typeface="+mn-lt"/>
                <a:ea typeface="+mn-ea"/>
                <a:cs typeface="+mn-cs"/>
              </a:defRPr>
            </a:pPr>
            <a:endParaRPr lang="fr-FR"/>
          </a:p>
        </c:txPr>
      </c:legendEntry>
      <c:legendEntry>
        <c:idx val="1"/>
        <c:txPr>
          <a:bodyPr rot="0" spcFirstLastPara="1" vertOverflow="ellipsis" vert="horz" wrap="square" anchor="ctr" anchorCtr="1"/>
          <a:lstStyle/>
          <a:p>
            <a:pPr>
              <a:defRPr sz="900" b="1" i="0" u="none" strike="noStrike" kern="1200" baseline="0">
                <a:solidFill>
                  <a:srgbClr val="8ED5C6"/>
                </a:solidFill>
                <a:latin typeface="+mn-lt"/>
                <a:ea typeface="+mn-ea"/>
                <a:cs typeface="+mn-cs"/>
              </a:defRPr>
            </a:pPr>
            <a:endParaRPr lang="fr-FR"/>
          </a:p>
        </c:txPr>
      </c:legendEntry>
      <c:legendEntry>
        <c:idx val="2"/>
        <c:txPr>
          <a:bodyPr rot="0" spcFirstLastPara="1" vertOverflow="ellipsis" vert="horz" wrap="square" anchor="ctr" anchorCtr="1"/>
          <a:lstStyle/>
          <a:p>
            <a:pPr>
              <a:defRPr sz="900" b="1" i="0" u="none" strike="noStrike" kern="1200" baseline="0">
                <a:solidFill>
                  <a:srgbClr val="F17175"/>
                </a:solidFill>
                <a:latin typeface="+mn-lt"/>
                <a:ea typeface="+mn-ea"/>
                <a:cs typeface="+mn-cs"/>
              </a:defRPr>
            </a:pPr>
            <a:endParaRPr lang="fr-FR"/>
          </a:p>
        </c:txPr>
      </c:legendEntry>
      <c:legendEntry>
        <c:idx val="3"/>
        <c:txPr>
          <a:bodyPr rot="0" spcFirstLastPara="1" vertOverflow="ellipsis" vert="horz" wrap="square" anchor="ctr" anchorCtr="1"/>
          <a:lstStyle/>
          <a:p>
            <a:pPr>
              <a:defRPr sz="900" b="1" i="0" u="none" strike="noStrike" kern="1200" baseline="0">
                <a:solidFill>
                  <a:srgbClr val="D64449"/>
                </a:solidFill>
                <a:latin typeface="+mn-lt"/>
                <a:ea typeface="+mn-ea"/>
                <a:cs typeface="+mn-cs"/>
              </a:defRPr>
            </a:pPr>
            <a:endParaRPr lang="fr-FR"/>
          </a:p>
        </c:txPr>
      </c:legendEntry>
      <c:layout>
        <c:manualLayout>
          <c:xMode val="edge"/>
          <c:yMode val="edge"/>
          <c:x val="0"/>
          <c:y val="0.63912010056564017"/>
          <c:w val="1"/>
          <c:h val="0.35031418443079498"/>
        </c:manualLayout>
      </c:layout>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5611763429191537"/>
          <c:y val="0.19549115619380017"/>
          <c:w val="0.50825784047748235"/>
          <c:h val="0.60212926334802463"/>
        </c:manualLayout>
      </c:layout>
      <c:barChart>
        <c:barDir val="bar"/>
        <c:grouping val="percentStacked"/>
        <c:varyColors val="0"/>
        <c:ser>
          <c:idx val="0"/>
          <c:order val="0"/>
          <c:tx>
            <c:strRef>
              <c:f>Feuil1!$B$1</c:f>
              <c:strCache>
                <c:ptCount val="1"/>
                <c:pt idx="0">
                  <c:v>Tout à fait favorable</c:v>
                </c:pt>
              </c:strCache>
            </c:strRef>
          </c:tx>
          <c:spPr>
            <a:solidFill>
              <a:srgbClr val="3EAD95"/>
            </a:solidFill>
            <a:ln w="1905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Feuil1!$A$2:$A$3</c:f>
              <c:strCache>
                <c:ptCount val="2"/>
                <c:pt idx="0">
                  <c:v>Qui doublerait le carnet de santé au format papier, les deux solutions pouvant être utilisées alternativement</c:v>
                </c:pt>
                <c:pt idx="1">
                  <c:v>Qui remplacerait complètement le carnet de santé au format papier</c:v>
                </c:pt>
              </c:strCache>
            </c:strRef>
          </c:cat>
          <c:val>
            <c:numRef>
              <c:f>Feuil1!$B$2:$B$3</c:f>
              <c:numCache>
                <c:formatCode>##0</c:formatCode>
                <c:ptCount val="2"/>
                <c:pt idx="0">
                  <c:v>35</c:v>
                </c:pt>
                <c:pt idx="1">
                  <c:v>30</c:v>
                </c:pt>
              </c:numCache>
            </c:numRef>
          </c:val>
          <c:extLst>
            <c:ext xmlns:c16="http://schemas.microsoft.com/office/drawing/2014/chart" uri="{C3380CC4-5D6E-409C-BE32-E72D297353CC}">
              <c16:uniqueId val="{00000000-3A94-4E1E-A8CD-43CD3187EADC}"/>
            </c:ext>
          </c:extLst>
        </c:ser>
        <c:ser>
          <c:idx val="1"/>
          <c:order val="1"/>
          <c:tx>
            <c:strRef>
              <c:f>Feuil1!$C$1</c:f>
              <c:strCache>
                <c:ptCount val="1"/>
                <c:pt idx="0">
                  <c:v>Plutôt favorable</c:v>
                </c:pt>
              </c:strCache>
            </c:strRef>
          </c:tx>
          <c:spPr>
            <a:solidFill>
              <a:srgbClr val="8ED6C7"/>
            </a:solidFill>
            <a:ln w="1905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Feuil1!$A$2:$A$3</c:f>
              <c:strCache>
                <c:ptCount val="2"/>
                <c:pt idx="0">
                  <c:v>Qui doublerait le carnet de santé au format papier, les deux solutions pouvant être utilisées alternativement</c:v>
                </c:pt>
                <c:pt idx="1">
                  <c:v>Qui remplacerait complètement le carnet de santé au format papier</c:v>
                </c:pt>
              </c:strCache>
            </c:strRef>
          </c:cat>
          <c:val>
            <c:numRef>
              <c:f>Feuil1!$C$2:$C$3</c:f>
              <c:numCache>
                <c:formatCode>##0</c:formatCode>
                <c:ptCount val="2"/>
                <c:pt idx="0">
                  <c:v>43</c:v>
                </c:pt>
                <c:pt idx="1">
                  <c:v>35</c:v>
                </c:pt>
              </c:numCache>
            </c:numRef>
          </c:val>
          <c:extLst>
            <c:ext xmlns:c16="http://schemas.microsoft.com/office/drawing/2014/chart" uri="{C3380CC4-5D6E-409C-BE32-E72D297353CC}">
              <c16:uniqueId val="{00000001-3A94-4E1E-A8CD-43CD3187EADC}"/>
            </c:ext>
          </c:extLst>
        </c:ser>
        <c:ser>
          <c:idx val="2"/>
          <c:order val="2"/>
          <c:tx>
            <c:strRef>
              <c:f>Feuil1!$D$1</c:f>
              <c:strCache>
                <c:ptCount val="1"/>
                <c:pt idx="0">
                  <c:v>Plutôt pas favorable</c:v>
                </c:pt>
              </c:strCache>
            </c:strRef>
          </c:tx>
          <c:spPr>
            <a:solidFill>
              <a:srgbClr val="F27275"/>
            </a:solidFill>
            <a:ln w="1905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Feuil1!$A$2:$A$3</c:f>
              <c:strCache>
                <c:ptCount val="2"/>
                <c:pt idx="0">
                  <c:v>Qui doublerait le carnet de santé au format papier, les deux solutions pouvant être utilisées alternativement</c:v>
                </c:pt>
                <c:pt idx="1">
                  <c:v>Qui remplacerait complètement le carnet de santé au format papier</c:v>
                </c:pt>
              </c:strCache>
            </c:strRef>
          </c:cat>
          <c:val>
            <c:numRef>
              <c:f>Feuil1!$D$2:$D$3</c:f>
              <c:numCache>
                <c:formatCode>##0</c:formatCode>
                <c:ptCount val="2"/>
                <c:pt idx="0">
                  <c:v>13</c:v>
                </c:pt>
                <c:pt idx="1">
                  <c:v>17</c:v>
                </c:pt>
              </c:numCache>
            </c:numRef>
          </c:val>
          <c:extLst>
            <c:ext xmlns:c16="http://schemas.microsoft.com/office/drawing/2014/chart" uri="{C3380CC4-5D6E-409C-BE32-E72D297353CC}">
              <c16:uniqueId val="{00000002-3A94-4E1E-A8CD-43CD3187EADC}"/>
            </c:ext>
          </c:extLst>
        </c:ser>
        <c:ser>
          <c:idx val="3"/>
          <c:order val="3"/>
          <c:tx>
            <c:strRef>
              <c:f>Feuil1!$E$1</c:f>
              <c:strCache>
                <c:ptCount val="1"/>
                <c:pt idx="0">
                  <c:v>Pas du tout favorable</c:v>
                </c:pt>
              </c:strCache>
            </c:strRef>
          </c:tx>
          <c:spPr>
            <a:solidFill>
              <a:srgbClr val="D64449"/>
            </a:solidFill>
            <a:ln w="19050">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fr-FR" sz="1400" b="1"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Feuil1!$A$2:$A$3</c:f>
              <c:strCache>
                <c:ptCount val="2"/>
                <c:pt idx="0">
                  <c:v>Qui doublerait le carnet de santé au format papier, les deux solutions pouvant être utilisées alternativement</c:v>
                </c:pt>
                <c:pt idx="1">
                  <c:v>Qui remplacerait complètement le carnet de santé au format papier</c:v>
                </c:pt>
              </c:strCache>
            </c:strRef>
          </c:cat>
          <c:val>
            <c:numRef>
              <c:f>Feuil1!$E$2:$E$3</c:f>
              <c:numCache>
                <c:formatCode>##0</c:formatCode>
                <c:ptCount val="2"/>
                <c:pt idx="0">
                  <c:v>8</c:v>
                </c:pt>
                <c:pt idx="1">
                  <c:v>16</c:v>
                </c:pt>
              </c:numCache>
            </c:numRef>
          </c:val>
          <c:extLst>
            <c:ext xmlns:c16="http://schemas.microsoft.com/office/drawing/2014/chart" uri="{C3380CC4-5D6E-409C-BE32-E72D297353CC}">
              <c16:uniqueId val="{00000003-3A94-4E1E-A8CD-43CD3187EADC}"/>
            </c:ext>
          </c:extLst>
        </c:ser>
        <c:ser>
          <c:idx val="4"/>
          <c:order val="4"/>
          <c:tx>
            <c:strRef>
              <c:f>Feuil1!$F$1</c:f>
              <c:strCache>
                <c:ptCount val="1"/>
                <c:pt idx="0">
                  <c:v>Ne se prononce pas</c:v>
                </c:pt>
              </c:strCache>
            </c:strRef>
          </c:tx>
          <c:spPr>
            <a:solidFill>
              <a:srgbClr val="D0CECE"/>
            </a:solidFill>
            <a:ln w="19050">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fr-FR" sz="1400" b="1"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Feuil1!$A$2:$A$3</c:f>
              <c:strCache>
                <c:ptCount val="2"/>
                <c:pt idx="0">
                  <c:v>Qui doublerait le carnet de santé au format papier, les deux solutions pouvant être utilisées alternativement</c:v>
                </c:pt>
                <c:pt idx="1">
                  <c:v>Qui remplacerait complètement le carnet de santé au format papier</c:v>
                </c:pt>
              </c:strCache>
            </c:strRef>
          </c:cat>
          <c:val>
            <c:numRef>
              <c:f>Feuil1!$F$2:$F$3</c:f>
              <c:numCache>
                <c:formatCode>##0</c:formatCode>
                <c:ptCount val="2"/>
                <c:pt idx="0">
                  <c:v>1</c:v>
                </c:pt>
                <c:pt idx="1">
                  <c:v>2</c:v>
                </c:pt>
              </c:numCache>
            </c:numRef>
          </c:val>
          <c:extLst>
            <c:ext xmlns:c16="http://schemas.microsoft.com/office/drawing/2014/chart" uri="{C3380CC4-5D6E-409C-BE32-E72D297353CC}">
              <c16:uniqueId val="{00000004-3A94-4E1E-A8CD-43CD3187EADC}"/>
            </c:ext>
          </c:extLst>
        </c:ser>
        <c:dLbls>
          <c:showLegendKey val="0"/>
          <c:showVal val="0"/>
          <c:showCatName val="0"/>
          <c:showSerName val="0"/>
          <c:showPercent val="0"/>
          <c:showBubbleSize val="0"/>
        </c:dLbls>
        <c:gapWidth val="85"/>
        <c:overlap val="100"/>
        <c:axId val="532958432"/>
        <c:axId val="616264776"/>
      </c:barChart>
      <c:catAx>
        <c:axId val="532958432"/>
        <c:scaling>
          <c:orientation val="maxMin"/>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fr-FR"/>
          </a:p>
        </c:txPr>
        <c:crossAx val="616264776"/>
        <c:crosses val="autoZero"/>
        <c:auto val="1"/>
        <c:lblAlgn val="ctr"/>
        <c:lblOffset val="100"/>
        <c:noMultiLvlLbl val="0"/>
      </c:catAx>
      <c:valAx>
        <c:axId val="616264776"/>
        <c:scaling>
          <c:orientation val="minMax"/>
        </c:scaling>
        <c:delete val="1"/>
        <c:axPos val="t"/>
        <c:numFmt formatCode="0%" sourceLinked="1"/>
        <c:majorTickMark val="none"/>
        <c:minorTickMark val="none"/>
        <c:tickLblPos val="nextTo"/>
        <c:crossAx val="532958432"/>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197" b="1" i="0" u="none" strike="noStrike" kern="1200" baseline="0">
                <a:solidFill>
                  <a:srgbClr val="3EAD95"/>
                </a:solidFill>
                <a:latin typeface="+mn-lt"/>
                <a:ea typeface="+mn-ea"/>
                <a:cs typeface="+mn-cs"/>
              </a:defRPr>
            </a:pPr>
            <a:endParaRPr lang="fr-FR"/>
          </a:p>
        </c:txPr>
      </c:legendEntry>
      <c:legendEntry>
        <c:idx val="1"/>
        <c:txPr>
          <a:bodyPr rot="0" spcFirstLastPara="1" vertOverflow="ellipsis" vert="horz" wrap="square" anchor="ctr" anchorCtr="1"/>
          <a:lstStyle/>
          <a:p>
            <a:pPr>
              <a:defRPr sz="1197" b="1" i="0" u="none" strike="noStrike" kern="1200" baseline="0">
                <a:solidFill>
                  <a:srgbClr val="8ED6C7"/>
                </a:solidFill>
                <a:latin typeface="+mn-lt"/>
                <a:ea typeface="+mn-ea"/>
                <a:cs typeface="+mn-cs"/>
              </a:defRPr>
            </a:pPr>
            <a:endParaRPr lang="fr-FR"/>
          </a:p>
        </c:txPr>
      </c:legendEntry>
      <c:legendEntry>
        <c:idx val="2"/>
        <c:txPr>
          <a:bodyPr rot="0" spcFirstLastPara="1" vertOverflow="ellipsis" vert="horz" wrap="square" anchor="ctr" anchorCtr="1"/>
          <a:lstStyle/>
          <a:p>
            <a:pPr>
              <a:defRPr sz="1197" b="1" i="0" u="none" strike="noStrike" kern="1200" baseline="0">
                <a:solidFill>
                  <a:srgbClr val="F27275"/>
                </a:solidFill>
                <a:latin typeface="+mn-lt"/>
                <a:ea typeface="+mn-ea"/>
                <a:cs typeface="+mn-cs"/>
              </a:defRPr>
            </a:pPr>
            <a:endParaRPr lang="fr-FR"/>
          </a:p>
        </c:txPr>
      </c:legendEntry>
      <c:legendEntry>
        <c:idx val="3"/>
        <c:txPr>
          <a:bodyPr rot="0" spcFirstLastPara="1" vertOverflow="ellipsis" vert="horz" wrap="square" anchor="ctr" anchorCtr="1"/>
          <a:lstStyle/>
          <a:p>
            <a:pPr>
              <a:defRPr sz="1197" b="1" i="0" u="none" strike="noStrike" kern="1200" baseline="0">
                <a:solidFill>
                  <a:srgbClr val="D64449"/>
                </a:solidFill>
                <a:latin typeface="+mn-lt"/>
                <a:ea typeface="+mn-ea"/>
                <a:cs typeface="+mn-cs"/>
              </a:defRPr>
            </a:pPr>
            <a:endParaRPr lang="fr-FR"/>
          </a:p>
        </c:txPr>
      </c:legendEntry>
      <c:legendEntry>
        <c:idx val="4"/>
        <c:txPr>
          <a:bodyPr rot="0" spcFirstLastPara="1" vertOverflow="ellipsis" vert="horz" wrap="square" anchor="ctr" anchorCtr="1"/>
          <a:lstStyle/>
          <a:p>
            <a:pPr>
              <a:defRPr sz="1197" b="1" i="0" u="none" strike="noStrike" kern="1200" baseline="0">
                <a:solidFill>
                  <a:schemeClr val="bg2">
                    <a:lumMod val="75000"/>
                  </a:schemeClr>
                </a:solidFill>
                <a:latin typeface="+mn-lt"/>
                <a:ea typeface="+mn-ea"/>
                <a:cs typeface="+mn-cs"/>
              </a:defRPr>
            </a:pPr>
            <a:endParaRPr lang="fr-FR"/>
          </a:p>
        </c:txPr>
      </c:legendEntry>
      <c:layout>
        <c:manualLayout>
          <c:xMode val="edge"/>
          <c:yMode val="edge"/>
          <c:x val="2.8390558871405316E-2"/>
          <c:y val="0.80972940195142296"/>
          <c:w val="0.97160944112859471"/>
          <c:h val="4.7880496902590344E-2"/>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26/02/2024</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png"/><Relationship Id="rId3" Type="http://schemas.openxmlformats.org/officeDocument/2006/relationships/image" Target="../media/image14.png"/><Relationship Id="rId7" Type="http://schemas.openxmlformats.org/officeDocument/2006/relationships/image" Target="../media/image19.png"/><Relationship Id="rId12" Type="http://schemas.openxmlformats.org/officeDocument/2006/relationships/image" Target="../media/image23.png"/><Relationship Id="rId2" Type="http://schemas.openxmlformats.org/officeDocument/2006/relationships/image" Target="../media/image17.png"/><Relationship Id="rId1" Type="http://schemas.openxmlformats.org/officeDocument/2006/relationships/slideMaster" Target="../slideMasters/slideMaster2.xml"/><Relationship Id="rId6" Type="http://schemas.openxmlformats.org/officeDocument/2006/relationships/image" Target="../media/image12.png"/><Relationship Id="rId11" Type="http://schemas.openxmlformats.org/officeDocument/2006/relationships/image" Target="../media/image22.pn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18.png"/><Relationship Id="rId9" Type="http://schemas.openxmlformats.org/officeDocument/2006/relationships/image" Target="../media/image13.png"/></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5.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re / sous-titre / texte">
    <p:spTree>
      <p:nvGrpSpPr>
        <p:cNvPr id="1" name=""/>
        <p:cNvGrpSpPr/>
        <p:nvPr/>
      </p:nvGrpSpPr>
      <p:grpSpPr>
        <a:xfrm>
          <a:off x="0" y="0"/>
          <a:ext cx="0" cy="0"/>
          <a:chOff x="0" y="0"/>
          <a:chExt cx="0" cy="0"/>
        </a:xfrm>
      </p:grpSpPr>
      <p:pic>
        <p:nvPicPr>
          <p:cNvPr id="2" name="Image 1" descr="Une image contenant texte, Police, capture d’écran, Graphique&#10;&#10;Description générée automatiquement">
            <a:extLst>
              <a:ext uri="{FF2B5EF4-FFF2-40B4-BE49-F238E27FC236}">
                <a16:creationId xmlns:a16="http://schemas.microsoft.com/office/drawing/2014/main" id="{0CF114DD-10D5-2505-102A-036DEA41A8D9}"/>
              </a:ext>
            </a:extLst>
          </p:cNvPr>
          <p:cNvPicPr>
            <a:picLocks noChangeAspect="1"/>
          </p:cNvPicPr>
          <p:nvPr userDrawn="1"/>
        </p:nvPicPr>
        <p:blipFill>
          <a:blip r:embed="rId2"/>
          <a:stretch>
            <a:fillRect/>
          </a:stretch>
        </p:blipFill>
        <p:spPr>
          <a:xfrm>
            <a:off x="339997" y="168206"/>
            <a:ext cx="919635" cy="660939"/>
          </a:xfrm>
          <a:prstGeom prst="rect">
            <a:avLst/>
          </a:prstGeom>
        </p:spPr>
      </p:pic>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p>
            <a:fld id="{733122C9-A0B9-462F-8757-0847AD287B63}" type="slidenum">
              <a:rPr lang="fr-FR" smtClean="0"/>
              <a:pPr/>
              <a:t>‹N°›</a:t>
            </a:fld>
            <a:endParaRPr lang="fr-FR" dirty="0"/>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323850" y="4797631"/>
            <a:ext cx="1170000" cy="345869"/>
          </a:xfrm>
          <a:prstGeom prst="rect">
            <a:avLst/>
          </a:prstGeom>
        </p:spPr>
        <p:txBody>
          <a:bodyPr vert="horz" lIns="0" tIns="0" rIns="0" bIns="0" rtlCol="0" anchor="ctr" anchorCtr="0">
            <a:noAutofit/>
          </a:bodyPr>
          <a:lstStyle>
            <a:lvl1pPr algn="l">
              <a:defRPr sz="750" b="1">
                <a:solidFill>
                  <a:schemeClr val="tx1"/>
                </a:solidFill>
              </a:defRPr>
            </a:lvl1pPr>
          </a:lstStyle>
          <a:p>
            <a:fld id="{6A4A60EE-9D13-3442-9796-E718C6343EC1}" type="datetime1">
              <a:rPr lang="fr-FR" cap="all" smtClean="0"/>
              <a:pPr/>
              <a:t>26/02/2024</a:t>
            </a:fld>
            <a:endParaRPr lang="fr-FR" cap="all" dirty="0"/>
          </a:p>
        </p:txBody>
      </p:sp>
      <p:sp>
        <p:nvSpPr>
          <p:cNvPr id="16" name="Espace réservé du texte 7">
            <a:extLst>
              <a:ext uri="{FF2B5EF4-FFF2-40B4-BE49-F238E27FC236}">
                <a16:creationId xmlns:a16="http://schemas.microsoft.com/office/drawing/2014/main" id="{EB9C9A62-C54B-3841-9346-5A54D3715808}"/>
              </a:ext>
            </a:extLst>
          </p:cNvPr>
          <p:cNvSpPr>
            <a:spLocks noGrp="1"/>
          </p:cNvSpPr>
          <p:nvPr>
            <p:ph type="body" sz="quarter" idx="13" hasCustomPrompt="1"/>
          </p:nvPr>
        </p:nvSpPr>
        <p:spPr bwMode="gray">
          <a:xfrm>
            <a:off x="323851" y="1392695"/>
            <a:ext cx="8424614" cy="242951"/>
          </a:xfrm>
        </p:spPr>
        <p:txBody>
          <a:bodyPr/>
          <a:lstStyle>
            <a:lvl1pPr marL="9525" indent="85725">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a:xfrm>
            <a:off x="323850" y="843558"/>
            <a:ext cx="8424863" cy="539991"/>
          </a:xfrm>
        </p:spPr>
        <p:txBody>
          <a:bodyPr/>
          <a:lstStyle/>
          <a:p>
            <a:r>
              <a:rPr lang="fr-FR" dirty="0"/>
              <a:t>Titre</a:t>
            </a:r>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323850" y="1707654"/>
            <a:ext cx="8424334"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724193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ver Slide Dark">
    <p:spTree>
      <p:nvGrpSpPr>
        <p:cNvPr id="1" name=""/>
        <p:cNvGrpSpPr/>
        <p:nvPr/>
      </p:nvGrpSpPr>
      <p:grpSpPr>
        <a:xfrm>
          <a:off x="0" y="0"/>
          <a:ext cx="0" cy="0"/>
          <a:chOff x="0" y="0"/>
          <a:chExt cx="0" cy="0"/>
        </a:xfrm>
      </p:grpSpPr>
      <p:sp>
        <p:nvSpPr>
          <p:cNvPr id="18" name="Text Placeholder 10"/>
          <p:cNvSpPr>
            <a:spLocks noGrp="1"/>
          </p:cNvSpPr>
          <p:nvPr>
            <p:ph type="body" sz="quarter" idx="11" hasCustomPrompt="1"/>
          </p:nvPr>
        </p:nvSpPr>
        <p:spPr>
          <a:xfrm>
            <a:off x="365840" y="2414860"/>
            <a:ext cx="8406498" cy="304643"/>
          </a:xfrm>
          <a:prstGeom prst="rect">
            <a:avLst/>
          </a:prstGeom>
        </p:spPr>
        <p:txBody>
          <a:bodyPr vert="horz" lIns="0" tIns="0" rIns="0" bIns="0">
            <a:normAutofit/>
          </a:bodyPr>
          <a:lstStyle>
            <a:lvl1pPr marL="0" indent="0">
              <a:buNone/>
              <a:defRPr sz="1800" b="1" i="0" kern="0" cap="none" spc="0" baseline="0">
                <a:solidFill>
                  <a:schemeClr val="tx1"/>
                </a:solidFill>
                <a:latin typeface="Arial" charset="0"/>
                <a:ea typeface="Arial" charset="0"/>
                <a:cs typeface="Arial" charset="0"/>
              </a:defRPr>
            </a:lvl1pPr>
          </a:lstStyle>
          <a:p>
            <a:pPr lvl="0"/>
            <a:r>
              <a:rPr lang="en-US" dirty="0"/>
              <a:t>PROJECT TITLE GOES HERE</a:t>
            </a:r>
          </a:p>
        </p:txBody>
      </p:sp>
      <p:sp>
        <p:nvSpPr>
          <p:cNvPr id="9" name="Text Placeholder 10"/>
          <p:cNvSpPr>
            <a:spLocks noGrp="1"/>
          </p:cNvSpPr>
          <p:nvPr>
            <p:ph type="body" sz="quarter" idx="18" hasCustomPrompt="1"/>
          </p:nvPr>
        </p:nvSpPr>
        <p:spPr>
          <a:xfrm>
            <a:off x="365840" y="2726347"/>
            <a:ext cx="8406498" cy="214346"/>
          </a:xfrm>
          <a:prstGeom prst="rect">
            <a:avLst/>
          </a:prstGeom>
        </p:spPr>
        <p:txBody>
          <a:bodyPr vert="horz" lIns="0" tIns="0" rIns="0" bIns="0">
            <a:normAutofit/>
          </a:bodyPr>
          <a:lstStyle>
            <a:lvl1pPr marL="0" indent="0">
              <a:buNone/>
              <a:defRPr sz="1350" b="0" i="0" kern="0" cap="none" spc="0" baseline="0">
                <a:solidFill>
                  <a:schemeClr val="tx1"/>
                </a:solidFill>
                <a:latin typeface="Arial" charset="0"/>
                <a:ea typeface="Arial" charset="0"/>
                <a:cs typeface="Arial" charset="0"/>
              </a:defRPr>
            </a:lvl1pPr>
          </a:lstStyle>
          <a:p>
            <a:pPr lvl="0"/>
            <a:r>
              <a:rPr lang="en-US" dirty="0"/>
              <a:t>PROJECT SUBTITLE GOES HERE</a:t>
            </a:r>
          </a:p>
        </p:txBody>
      </p:sp>
      <p:sp>
        <p:nvSpPr>
          <p:cNvPr id="3" name="Picture Placeholder 2"/>
          <p:cNvSpPr>
            <a:spLocks noGrp="1"/>
          </p:cNvSpPr>
          <p:nvPr>
            <p:ph type="pic" sz="quarter" idx="19" hasCustomPrompt="1"/>
          </p:nvPr>
        </p:nvSpPr>
        <p:spPr>
          <a:xfrm>
            <a:off x="365840" y="1866540"/>
            <a:ext cx="2377359" cy="473063"/>
          </a:xfrm>
        </p:spPr>
        <p:txBody>
          <a:bodyPr/>
          <a:lstStyle>
            <a:lvl1pPr marL="0" indent="0">
              <a:buNone/>
              <a:defRPr baseline="0">
                <a:solidFill>
                  <a:schemeClr val="bg1"/>
                </a:solidFill>
              </a:defRPr>
            </a:lvl1pPr>
          </a:lstStyle>
          <a:p>
            <a:r>
              <a:rPr lang="en-US" dirty="0"/>
              <a:t>Client Logo</a:t>
            </a:r>
          </a:p>
        </p:txBody>
      </p:sp>
      <p:sp>
        <p:nvSpPr>
          <p:cNvPr id="13" name="Text Placeholder 10"/>
          <p:cNvSpPr>
            <a:spLocks noGrp="1"/>
          </p:cNvSpPr>
          <p:nvPr>
            <p:ph type="body" sz="quarter" idx="21" hasCustomPrompt="1"/>
          </p:nvPr>
        </p:nvSpPr>
        <p:spPr>
          <a:xfrm>
            <a:off x="371659" y="3491655"/>
            <a:ext cx="8400680" cy="161762"/>
          </a:xfrm>
          <a:prstGeom prst="rect">
            <a:avLst/>
          </a:prstGeom>
        </p:spPr>
        <p:txBody>
          <a:bodyPr vert="horz" lIns="0" tIns="0" rIns="0" bIns="0">
            <a:normAutofit/>
          </a:bodyPr>
          <a:lstStyle>
            <a:lvl1pPr marL="0" indent="0">
              <a:buNone/>
              <a:defRPr sz="1200" b="1" i="0" kern="0" cap="none" spc="0" baseline="0">
                <a:solidFill>
                  <a:schemeClr val="tx1"/>
                </a:solidFill>
                <a:latin typeface="Arial" charset="0"/>
                <a:ea typeface="Arial" charset="0"/>
                <a:cs typeface="Arial" charset="0"/>
              </a:defRPr>
            </a:lvl1pPr>
          </a:lstStyle>
          <a:p>
            <a:pPr lvl="0"/>
            <a:r>
              <a:rPr lang="en-US" dirty="0"/>
              <a:t>Name</a:t>
            </a:r>
          </a:p>
        </p:txBody>
      </p:sp>
      <p:sp>
        <p:nvSpPr>
          <p:cNvPr id="14" name="Text Placeholder 10"/>
          <p:cNvSpPr>
            <a:spLocks noGrp="1"/>
          </p:cNvSpPr>
          <p:nvPr>
            <p:ph type="body" sz="quarter" idx="22" hasCustomPrompt="1"/>
          </p:nvPr>
        </p:nvSpPr>
        <p:spPr>
          <a:xfrm>
            <a:off x="371659" y="3681624"/>
            <a:ext cx="8400680" cy="161762"/>
          </a:xfrm>
          <a:prstGeom prst="rect">
            <a:avLst/>
          </a:prstGeom>
        </p:spPr>
        <p:txBody>
          <a:bodyPr vert="horz" lIns="0" tIns="0" rIns="0" bIns="0">
            <a:normAutofit/>
          </a:bodyPr>
          <a:lstStyle>
            <a:lvl1pPr marL="0" indent="0">
              <a:buNone/>
              <a:defRPr sz="1200" b="0" i="0" kern="0" cap="none" spc="0" baseline="0">
                <a:solidFill>
                  <a:schemeClr val="tx1"/>
                </a:solidFill>
                <a:latin typeface="Arial" charset="0"/>
                <a:ea typeface="Arial" charset="0"/>
                <a:cs typeface="Arial" charset="0"/>
              </a:defRPr>
            </a:lvl1pPr>
          </a:lstStyle>
          <a:p>
            <a:pPr lvl="0"/>
            <a:r>
              <a:rPr lang="en-US" dirty="0"/>
              <a:t>Title</a:t>
            </a:r>
          </a:p>
        </p:txBody>
      </p:sp>
      <p:sp>
        <p:nvSpPr>
          <p:cNvPr id="15" name="Text Placeholder 10"/>
          <p:cNvSpPr>
            <a:spLocks noGrp="1"/>
          </p:cNvSpPr>
          <p:nvPr>
            <p:ph type="body" sz="quarter" idx="23" hasCustomPrompt="1"/>
          </p:nvPr>
        </p:nvSpPr>
        <p:spPr>
          <a:xfrm>
            <a:off x="371659" y="4009528"/>
            <a:ext cx="8400680" cy="161762"/>
          </a:xfrm>
          <a:prstGeom prst="rect">
            <a:avLst/>
          </a:prstGeom>
        </p:spPr>
        <p:txBody>
          <a:bodyPr vert="horz" lIns="0" tIns="0" rIns="0" bIns="0">
            <a:normAutofit/>
          </a:bodyPr>
          <a:lstStyle>
            <a:lvl1pPr marL="0" indent="0">
              <a:buNone/>
              <a:defRPr sz="1200" b="0" i="0" kern="0" cap="none" spc="0" baseline="0">
                <a:solidFill>
                  <a:schemeClr val="tx1"/>
                </a:solidFill>
                <a:latin typeface="Arial" charset="0"/>
                <a:ea typeface="Arial" charset="0"/>
                <a:cs typeface="Arial" charset="0"/>
              </a:defRPr>
            </a:lvl1pPr>
          </a:lstStyle>
          <a:p>
            <a:pPr lvl="0"/>
            <a:r>
              <a:rPr lang="en-US"/>
              <a:t>Email</a:t>
            </a:r>
            <a:endParaRPr lang="en-US" dirty="0"/>
          </a:p>
        </p:txBody>
      </p:sp>
      <p:sp>
        <p:nvSpPr>
          <p:cNvPr id="28" name="Text Placeholder 10"/>
          <p:cNvSpPr>
            <a:spLocks noGrp="1"/>
          </p:cNvSpPr>
          <p:nvPr>
            <p:ph type="body" sz="quarter" idx="24" hasCustomPrompt="1"/>
          </p:nvPr>
        </p:nvSpPr>
        <p:spPr>
          <a:xfrm>
            <a:off x="371659" y="4194993"/>
            <a:ext cx="8400680" cy="161762"/>
          </a:xfrm>
          <a:prstGeom prst="rect">
            <a:avLst/>
          </a:prstGeom>
        </p:spPr>
        <p:txBody>
          <a:bodyPr vert="horz" lIns="0" tIns="0" rIns="0" bIns="0">
            <a:normAutofit/>
          </a:bodyPr>
          <a:lstStyle>
            <a:lvl1pPr marL="0" indent="0">
              <a:buNone/>
              <a:defRPr sz="1200" b="0" i="0" kern="0" cap="none" spc="0" baseline="0">
                <a:solidFill>
                  <a:schemeClr val="tx1"/>
                </a:solidFill>
                <a:latin typeface="Arial" charset="0"/>
                <a:ea typeface="Arial" charset="0"/>
                <a:cs typeface="Arial" charset="0"/>
              </a:defRPr>
            </a:lvl1pPr>
          </a:lstStyle>
          <a:p>
            <a:pPr lvl="0"/>
            <a:r>
              <a:rPr lang="en-US" dirty="0"/>
              <a:t>Phone Number</a:t>
            </a:r>
          </a:p>
        </p:txBody>
      </p:sp>
      <p:sp>
        <p:nvSpPr>
          <p:cNvPr id="16" name="Text Placeholder 10"/>
          <p:cNvSpPr>
            <a:spLocks noGrp="1"/>
          </p:cNvSpPr>
          <p:nvPr>
            <p:ph type="body" sz="quarter" idx="25" hasCustomPrompt="1"/>
          </p:nvPr>
        </p:nvSpPr>
        <p:spPr>
          <a:xfrm>
            <a:off x="371659" y="4354363"/>
            <a:ext cx="8400680" cy="161762"/>
          </a:xfrm>
          <a:prstGeom prst="rect">
            <a:avLst/>
          </a:prstGeom>
        </p:spPr>
        <p:txBody>
          <a:bodyPr vert="horz" lIns="0" tIns="0" rIns="0" bIns="0">
            <a:normAutofit/>
          </a:bodyPr>
          <a:lstStyle>
            <a:lvl1pPr marL="0" indent="0">
              <a:buNone/>
              <a:defRPr sz="1200" b="0" i="0" kern="0" cap="none" spc="0" baseline="0">
                <a:solidFill>
                  <a:schemeClr val="tx1"/>
                </a:solidFill>
                <a:latin typeface="Arial" charset="0"/>
                <a:ea typeface="Arial" charset="0"/>
                <a:cs typeface="Arial" charset="0"/>
              </a:defRPr>
            </a:lvl1pPr>
          </a:lstStyle>
          <a:p>
            <a:pPr lvl="0"/>
            <a:r>
              <a:rPr lang="en-US" dirty="0"/>
              <a:t>Website</a:t>
            </a:r>
          </a:p>
        </p:txBody>
      </p:sp>
      <p:sp>
        <p:nvSpPr>
          <p:cNvPr id="22" name="Text Placeholder 10"/>
          <p:cNvSpPr>
            <a:spLocks noGrp="1"/>
          </p:cNvSpPr>
          <p:nvPr>
            <p:ph type="body" sz="quarter" idx="26" hasCustomPrompt="1"/>
          </p:nvPr>
        </p:nvSpPr>
        <p:spPr>
          <a:xfrm>
            <a:off x="365840" y="2938887"/>
            <a:ext cx="8406498" cy="214346"/>
          </a:xfrm>
          <a:prstGeom prst="rect">
            <a:avLst/>
          </a:prstGeom>
        </p:spPr>
        <p:txBody>
          <a:bodyPr vert="horz" lIns="0" tIns="0" rIns="0" bIns="0">
            <a:normAutofit/>
          </a:bodyPr>
          <a:lstStyle>
            <a:lvl1pPr marL="0" indent="0">
              <a:buNone/>
              <a:defRPr sz="1200" b="0" i="0" kern="0" cap="none" spc="0" baseline="0">
                <a:solidFill>
                  <a:schemeClr val="tx1"/>
                </a:solidFill>
                <a:latin typeface="Arial" charset="0"/>
                <a:ea typeface="Arial" charset="0"/>
                <a:cs typeface="Arial" charset="0"/>
              </a:defRPr>
            </a:lvl1pPr>
          </a:lstStyle>
          <a:p>
            <a:pPr lvl="0"/>
            <a:r>
              <a:rPr lang="en-US" dirty="0"/>
              <a:t>DATE GOES HERE</a:t>
            </a:r>
          </a:p>
        </p:txBody>
      </p:sp>
      <p:sp>
        <p:nvSpPr>
          <p:cNvPr id="4" name="AutoShape 2">
            <a:extLst>
              <a:ext uri="{FF2B5EF4-FFF2-40B4-BE49-F238E27FC236}">
                <a16:creationId xmlns:a16="http://schemas.microsoft.com/office/drawing/2014/main" id="{296D8569-24AB-406B-823E-0A42E1008565}"/>
              </a:ext>
            </a:extLst>
          </p:cNvPr>
          <p:cNvSpPr>
            <a:spLocks noChangeAspect="1" noChangeArrowheads="1"/>
          </p:cNvSpPr>
          <p:nvPr userDrawn="1"/>
        </p:nvSpPr>
        <p:spPr bwMode="auto">
          <a:xfrm>
            <a:off x="4457700" y="245745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1350"/>
          </a:p>
        </p:txBody>
      </p:sp>
      <p:pic>
        <p:nvPicPr>
          <p:cNvPr id="2" name="Image 1">
            <a:extLst>
              <a:ext uri="{FF2B5EF4-FFF2-40B4-BE49-F238E27FC236}">
                <a16:creationId xmlns:a16="http://schemas.microsoft.com/office/drawing/2014/main" id="{0D453BB6-79D0-32E3-CB92-A11AC13CE807}"/>
              </a:ext>
            </a:extLst>
          </p:cNvPr>
          <p:cNvPicPr>
            <a:picLocks noChangeAspect="1"/>
          </p:cNvPicPr>
          <p:nvPr userDrawn="1"/>
        </p:nvPicPr>
        <p:blipFill>
          <a:blip r:embed="rId2"/>
          <a:stretch>
            <a:fillRect/>
          </a:stretch>
        </p:blipFill>
        <p:spPr>
          <a:xfrm>
            <a:off x="365840" y="502964"/>
            <a:ext cx="2749652" cy="326361"/>
          </a:xfrm>
          <a:prstGeom prst="rect">
            <a:avLst/>
          </a:prstGeom>
        </p:spPr>
      </p:pic>
    </p:spTree>
    <p:extLst>
      <p:ext uri="{BB962C8B-B14F-4D97-AF65-F5344CB8AC3E}">
        <p14:creationId xmlns:p14="http://schemas.microsoft.com/office/powerpoint/2010/main" val="8427879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OC Dark">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22669"/>
          <a:stretch/>
        </p:blipFill>
        <p:spPr>
          <a:xfrm>
            <a:off x="0" y="1"/>
            <a:ext cx="9564130" cy="5143499"/>
          </a:xfrm>
          <a:prstGeom prst="rect">
            <a:avLst/>
          </a:prstGeom>
        </p:spPr>
      </p:pic>
      <p:sp>
        <p:nvSpPr>
          <p:cNvPr id="7" name="Text Placeholder 18"/>
          <p:cNvSpPr>
            <a:spLocks noGrp="1"/>
          </p:cNvSpPr>
          <p:nvPr>
            <p:ph type="body" sz="quarter" idx="18" hasCustomPrompt="1"/>
          </p:nvPr>
        </p:nvSpPr>
        <p:spPr>
          <a:xfrm>
            <a:off x="347245" y="263590"/>
            <a:ext cx="6378020" cy="470750"/>
          </a:xfrm>
          <a:prstGeom prst="rect">
            <a:avLst/>
          </a:prstGeom>
        </p:spPr>
        <p:txBody>
          <a:bodyPr vert="horz" lIns="0" tIns="0" rIns="0" bIns="0">
            <a:normAutofit/>
          </a:bodyPr>
          <a:lstStyle>
            <a:lvl1pPr marL="0" indent="0">
              <a:lnSpc>
                <a:spcPct val="100000"/>
              </a:lnSpc>
              <a:spcBef>
                <a:spcPts val="0"/>
              </a:spcBef>
              <a:buNone/>
              <a:defRPr sz="1800" b="1" i="0" cap="none" spc="0" baseline="0">
                <a:solidFill>
                  <a:schemeClr val="bg1"/>
                </a:solidFill>
                <a:latin typeface="Arial"/>
                <a:cs typeface="Arial Black"/>
              </a:defRPr>
            </a:lvl1pPr>
          </a:lstStyle>
          <a:p>
            <a:pPr lvl="0"/>
            <a:r>
              <a:rPr lang="en-US" dirty="0"/>
              <a:t>TABLE OF CONTENTS</a:t>
            </a:r>
          </a:p>
        </p:txBody>
      </p:sp>
      <p:sp>
        <p:nvSpPr>
          <p:cNvPr id="8" name="Text Placeholder 2"/>
          <p:cNvSpPr>
            <a:spLocks noGrp="1"/>
          </p:cNvSpPr>
          <p:nvPr>
            <p:ph type="body" sz="quarter" idx="19" hasCustomPrompt="1"/>
          </p:nvPr>
        </p:nvSpPr>
        <p:spPr>
          <a:xfrm>
            <a:off x="347248" y="978110"/>
            <a:ext cx="6161129" cy="3517691"/>
          </a:xfrm>
        </p:spPr>
        <p:txBody>
          <a:bodyPr/>
          <a:lstStyle>
            <a:lvl1pPr marL="177404" indent="-177404">
              <a:buFont typeface="Arial" charset="0"/>
              <a:buChar cha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Item 1</a:t>
            </a:r>
          </a:p>
          <a:p>
            <a:pPr lvl="0"/>
            <a:r>
              <a:rPr lang="en-US" dirty="0"/>
              <a:t>Item 2</a:t>
            </a:r>
          </a:p>
          <a:p>
            <a:pPr lvl="0"/>
            <a:r>
              <a:rPr lang="en-US" dirty="0"/>
              <a:t>Item 3</a:t>
            </a:r>
          </a:p>
        </p:txBody>
      </p:sp>
      <p:pic>
        <p:nvPicPr>
          <p:cNvPr id="6" name="Picture 5">
            <a:extLst>
              <a:ext uri="{FF2B5EF4-FFF2-40B4-BE49-F238E27FC236}">
                <a16:creationId xmlns:a16="http://schemas.microsoft.com/office/drawing/2014/main" id="{30A5BEA5-BA2B-EC4F-8BB1-2BE9F787FF31}"/>
              </a:ext>
            </a:extLst>
          </p:cNvPr>
          <p:cNvPicPr>
            <a:picLocks noChangeAspect="1"/>
          </p:cNvPicPr>
          <p:nvPr userDrawn="1"/>
        </p:nvPicPr>
        <p:blipFill rotWithShape="1">
          <a:blip r:embed="rId3"/>
          <a:srcRect r="71468"/>
          <a:stretch/>
        </p:blipFill>
        <p:spPr>
          <a:xfrm>
            <a:off x="8532832" y="101317"/>
            <a:ext cx="527846" cy="633023"/>
          </a:xfrm>
          <a:prstGeom prst="rect">
            <a:avLst/>
          </a:prstGeom>
        </p:spPr>
      </p:pic>
    </p:spTree>
    <p:extLst>
      <p:ext uri="{BB962C8B-B14F-4D97-AF65-F5344CB8AC3E}">
        <p14:creationId xmlns:p14="http://schemas.microsoft.com/office/powerpoint/2010/main" val="427391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1_TOC Dark">
    <p:spTree>
      <p:nvGrpSpPr>
        <p:cNvPr id="1" name=""/>
        <p:cNvGrpSpPr/>
        <p:nvPr/>
      </p:nvGrpSpPr>
      <p:grpSpPr>
        <a:xfrm>
          <a:off x="0" y="0"/>
          <a:ext cx="0" cy="0"/>
          <a:chOff x="0" y="0"/>
          <a:chExt cx="0" cy="0"/>
        </a:xfrm>
      </p:grpSpPr>
      <p:sp>
        <p:nvSpPr>
          <p:cNvPr id="7" name="Text Placeholder 18"/>
          <p:cNvSpPr>
            <a:spLocks noGrp="1"/>
          </p:cNvSpPr>
          <p:nvPr>
            <p:ph type="body" sz="quarter" idx="18" hasCustomPrompt="1"/>
          </p:nvPr>
        </p:nvSpPr>
        <p:spPr>
          <a:xfrm>
            <a:off x="347245" y="263590"/>
            <a:ext cx="6378020" cy="470750"/>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0B5258"/>
                </a:solidFill>
                <a:latin typeface="Arial"/>
                <a:cs typeface="Arial Black"/>
              </a:defRPr>
            </a:lvl1pPr>
          </a:lstStyle>
          <a:p>
            <a:pPr lvl="0"/>
            <a:r>
              <a:rPr lang="en-US" dirty="0"/>
              <a:t>TABLE OF CONTENTS</a:t>
            </a:r>
          </a:p>
        </p:txBody>
      </p:sp>
      <p:sp>
        <p:nvSpPr>
          <p:cNvPr id="8" name="Text Placeholder 2"/>
          <p:cNvSpPr>
            <a:spLocks noGrp="1"/>
          </p:cNvSpPr>
          <p:nvPr>
            <p:ph type="body" sz="quarter" idx="19" hasCustomPrompt="1"/>
          </p:nvPr>
        </p:nvSpPr>
        <p:spPr>
          <a:xfrm>
            <a:off x="347248" y="978110"/>
            <a:ext cx="6161129" cy="3517691"/>
          </a:xfrm>
        </p:spPr>
        <p:txBody>
          <a:bodyPr/>
          <a:lstStyle>
            <a:lvl1pPr marL="177404" indent="-177404">
              <a:buFont typeface="Arial" charset="0"/>
              <a:buChar char="•"/>
              <a:defRPr>
                <a:solidFill>
                  <a:srgbClr val="0B5258"/>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Item 1</a:t>
            </a:r>
          </a:p>
          <a:p>
            <a:pPr lvl="0"/>
            <a:r>
              <a:rPr lang="en-US" dirty="0"/>
              <a:t>Item 2</a:t>
            </a:r>
          </a:p>
          <a:p>
            <a:pPr lvl="0"/>
            <a:r>
              <a:rPr lang="en-US" dirty="0"/>
              <a:t>Item 3</a:t>
            </a:r>
          </a:p>
        </p:txBody>
      </p:sp>
      <p:pic>
        <p:nvPicPr>
          <p:cNvPr id="9" name="Picture 8">
            <a:extLst>
              <a:ext uri="{FF2B5EF4-FFF2-40B4-BE49-F238E27FC236}">
                <a16:creationId xmlns:a16="http://schemas.microsoft.com/office/drawing/2014/main" id="{19D4B5F3-8596-C349-AD72-D12A4C329379}"/>
              </a:ext>
            </a:extLst>
          </p:cNvPr>
          <p:cNvPicPr>
            <a:picLocks noChangeAspect="1"/>
          </p:cNvPicPr>
          <p:nvPr userDrawn="1"/>
        </p:nvPicPr>
        <p:blipFill rotWithShape="1">
          <a:blip r:embed="rId2"/>
          <a:srcRect r="71468"/>
          <a:stretch/>
        </p:blipFill>
        <p:spPr>
          <a:xfrm>
            <a:off x="8532832" y="101317"/>
            <a:ext cx="527846" cy="633023"/>
          </a:xfrm>
          <a:prstGeom prst="rect">
            <a:avLst/>
          </a:prstGeom>
        </p:spPr>
      </p:pic>
    </p:spTree>
    <p:extLst>
      <p:ext uri="{BB962C8B-B14F-4D97-AF65-F5344CB8AC3E}">
        <p14:creationId xmlns:p14="http://schemas.microsoft.com/office/powerpoint/2010/main" val="15082019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OC Numbers Color Bar">
    <p:spTree>
      <p:nvGrpSpPr>
        <p:cNvPr id="1" name=""/>
        <p:cNvGrpSpPr/>
        <p:nvPr/>
      </p:nvGrpSpPr>
      <p:grpSpPr>
        <a:xfrm>
          <a:off x="0" y="0"/>
          <a:ext cx="0" cy="0"/>
          <a:chOff x="0" y="0"/>
          <a:chExt cx="0" cy="0"/>
        </a:xfrm>
      </p:grpSpPr>
      <p:sp>
        <p:nvSpPr>
          <p:cNvPr id="2" name="Oval 1"/>
          <p:cNvSpPr/>
          <p:nvPr/>
        </p:nvSpPr>
        <p:spPr>
          <a:xfrm>
            <a:off x="410743" y="982880"/>
            <a:ext cx="430632" cy="432054"/>
          </a:xfrm>
          <a:prstGeom prst="ellipse">
            <a:avLst/>
          </a:prstGeom>
          <a:solidFill>
            <a:srgbClr val="4BFDA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t>1</a:t>
            </a:r>
          </a:p>
        </p:txBody>
      </p:sp>
      <p:sp>
        <p:nvSpPr>
          <p:cNvPr id="11" name="Text Placeholder 18"/>
          <p:cNvSpPr>
            <a:spLocks noGrp="1"/>
          </p:cNvSpPr>
          <p:nvPr>
            <p:ph type="body" sz="quarter" idx="18" hasCustomPrompt="1"/>
          </p:nvPr>
        </p:nvSpPr>
        <p:spPr>
          <a:xfrm>
            <a:off x="347245" y="263590"/>
            <a:ext cx="8085243" cy="470750"/>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TABLE OF CONTENTS</a:t>
            </a:r>
          </a:p>
        </p:txBody>
      </p:sp>
      <p:sp>
        <p:nvSpPr>
          <p:cNvPr id="13" name="Text Placeholder 2"/>
          <p:cNvSpPr>
            <a:spLocks noGrp="1"/>
          </p:cNvSpPr>
          <p:nvPr>
            <p:ph type="body" sz="quarter" idx="20" hasCustomPrompt="1"/>
          </p:nvPr>
        </p:nvSpPr>
        <p:spPr>
          <a:xfrm>
            <a:off x="1155206" y="982879"/>
            <a:ext cx="7277283" cy="316304"/>
          </a:xfrm>
        </p:spPr>
        <p:txBody>
          <a:bodyPr anchor="t" anchorCtr="0"/>
          <a:lstStyle>
            <a:lvl1pPr marL="0" indent="0">
              <a:buNone/>
              <a:defRPr>
                <a:solidFill>
                  <a:schemeClr val="tx1"/>
                </a:solidFill>
              </a:defRPr>
            </a:lvl1pPr>
          </a:lstStyle>
          <a:p>
            <a:pPr lvl="0"/>
            <a:r>
              <a:rPr lang="en-US" dirty="0"/>
              <a:t>Text</a:t>
            </a:r>
          </a:p>
          <a:p>
            <a:pPr lvl="0"/>
            <a:endParaRPr lang="en-US" dirty="0"/>
          </a:p>
          <a:p>
            <a:pPr lvl="0"/>
            <a:endParaRPr lang="en-US" dirty="0"/>
          </a:p>
        </p:txBody>
      </p:sp>
      <p:sp>
        <p:nvSpPr>
          <p:cNvPr id="17" name="Text Placeholder 2"/>
          <p:cNvSpPr>
            <a:spLocks noGrp="1"/>
          </p:cNvSpPr>
          <p:nvPr>
            <p:ph type="body" sz="quarter" idx="22" hasCustomPrompt="1"/>
          </p:nvPr>
        </p:nvSpPr>
        <p:spPr>
          <a:xfrm>
            <a:off x="1155208" y="1742761"/>
            <a:ext cx="7277283" cy="330329"/>
          </a:xfrm>
        </p:spPr>
        <p:txBody>
          <a:bodyPr anchor="t" anchorCtr="0"/>
          <a:lstStyle>
            <a:lvl1pPr marL="0" indent="0">
              <a:buNone/>
              <a:defRPr>
                <a:solidFill>
                  <a:schemeClr val="tx1"/>
                </a:solidFill>
              </a:defRPr>
            </a:lvl1pPr>
          </a:lstStyle>
          <a:p>
            <a:pPr lvl="0"/>
            <a:r>
              <a:rPr lang="en-US" dirty="0"/>
              <a:t>Text</a:t>
            </a:r>
          </a:p>
          <a:p>
            <a:pPr lvl="0"/>
            <a:endParaRPr lang="en-US" dirty="0"/>
          </a:p>
          <a:p>
            <a:pPr lvl="0"/>
            <a:endParaRPr lang="en-US" dirty="0"/>
          </a:p>
        </p:txBody>
      </p:sp>
      <p:sp>
        <p:nvSpPr>
          <p:cNvPr id="24" name="Text Placeholder 2"/>
          <p:cNvSpPr>
            <a:spLocks noGrp="1"/>
          </p:cNvSpPr>
          <p:nvPr>
            <p:ph type="body" sz="quarter" idx="23" hasCustomPrompt="1"/>
          </p:nvPr>
        </p:nvSpPr>
        <p:spPr>
          <a:xfrm>
            <a:off x="1155206" y="2502640"/>
            <a:ext cx="7277283" cy="320543"/>
          </a:xfrm>
        </p:spPr>
        <p:txBody>
          <a:bodyPr anchor="t" anchorCtr="0"/>
          <a:lstStyle>
            <a:lvl1pPr marL="0" indent="0">
              <a:buNone/>
              <a:defRPr>
                <a:solidFill>
                  <a:schemeClr val="tx1"/>
                </a:solidFill>
              </a:defRPr>
            </a:lvl1pPr>
          </a:lstStyle>
          <a:p>
            <a:pPr lvl="0"/>
            <a:r>
              <a:rPr lang="en-US" dirty="0"/>
              <a:t>Text</a:t>
            </a:r>
          </a:p>
          <a:p>
            <a:pPr lvl="0"/>
            <a:endParaRPr lang="en-US" dirty="0"/>
          </a:p>
          <a:p>
            <a:pPr lvl="0"/>
            <a:endParaRPr lang="en-US" dirty="0"/>
          </a:p>
        </p:txBody>
      </p:sp>
      <p:sp>
        <p:nvSpPr>
          <p:cNvPr id="25" name="Text Placeholder 2"/>
          <p:cNvSpPr>
            <a:spLocks noGrp="1"/>
          </p:cNvSpPr>
          <p:nvPr>
            <p:ph type="body" sz="quarter" idx="24" hasCustomPrompt="1"/>
          </p:nvPr>
        </p:nvSpPr>
        <p:spPr>
          <a:xfrm>
            <a:off x="1155206" y="3262520"/>
            <a:ext cx="7277283" cy="316710"/>
          </a:xfrm>
        </p:spPr>
        <p:txBody>
          <a:bodyPr anchor="t" anchorCtr="0"/>
          <a:lstStyle>
            <a:lvl1pPr marL="0" indent="0">
              <a:buNone/>
              <a:defRPr>
                <a:solidFill>
                  <a:schemeClr val="tx1"/>
                </a:solidFill>
              </a:defRPr>
            </a:lvl1pPr>
          </a:lstStyle>
          <a:p>
            <a:pPr lvl="0"/>
            <a:r>
              <a:rPr lang="en-US" dirty="0"/>
              <a:t>Text</a:t>
            </a:r>
          </a:p>
          <a:p>
            <a:pPr lvl="0"/>
            <a:endParaRPr lang="en-US" dirty="0"/>
          </a:p>
          <a:p>
            <a:pPr lvl="0"/>
            <a:endParaRPr lang="en-US" dirty="0"/>
          </a:p>
        </p:txBody>
      </p:sp>
      <p:sp>
        <p:nvSpPr>
          <p:cNvPr id="18" name="Oval 17"/>
          <p:cNvSpPr/>
          <p:nvPr/>
        </p:nvSpPr>
        <p:spPr>
          <a:xfrm>
            <a:off x="402806" y="1748714"/>
            <a:ext cx="430632" cy="432054"/>
          </a:xfrm>
          <a:prstGeom prst="ellipse">
            <a:avLst/>
          </a:prstGeom>
          <a:solidFill>
            <a:srgbClr val="00A28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t>2</a:t>
            </a:r>
          </a:p>
        </p:txBody>
      </p:sp>
      <p:sp>
        <p:nvSpPr>
          <p:cNvPr id="19" name="Oval 18"/>
          <p:cNvSpPr/>
          <p:nvPr/>
        </p:nvSpPr>
        <p:spPr>
          <a:xfrm>
            <a:off x="410743" y="2502641"/>
            <a:ext cx="430632" cy="432054"/>
          </a:xfrm>
          <a:prstGeom prst="ellipse">
            <a:avLst/>
          </a:prstGeom>
          <a:solidFill>
            <a:srgbClr val="0E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t>3</a:t>
            </a:r>
          </a:p>
        </p:txBody>
      </p:sp>
      <p:sp>
        <p:nvSpPr>
          <p:cNvPr id="20" name="Oval 19"/>
          <p:cNvSpPr/>
          <p:nvPr/>
        </p:nvSpPr>
        <p:spPr>
          <a:xfrm>
            <a:off x="410743" y="3262520"/>
            <a:ext cx="430632" cy="432054"/>
          </a:xfrm>
          <a:prstGeom prst="ellipse">
            <a:avLst/>
          </a:prstGeom>
          <a:solidFill>
            <a:srgbClr val="0581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t>4</a:t>
            </a:r>
          </a:p>
        </p:txBody>
      </p:sp>
      <p:sp>
        <p:nvSpPr>
          <p:cNvPr id="26" name="Slide Number Placeholder 4"/>
          <p:cNvSpPr txBox="1">
            <a:spLocks/>
          </p:cNvSpPr>
          <p:nvPr/>
        </p:nvSpPr>
        <p:spPr>
          <a:xfrm>
            <a:off x="8382001" y="4845325"/>
            <a:ext cx="404725" cy="164825"/>
          </a:xfrm>
          <a:prstGeom prst="rect">
            <a:avLst/>
          </a:prstGeom>
        </p:spPr>
        <p:txBody>
          <a:bodyPr vert="horz" lIns="0" tIns="0" rIns="0" bIns="0" rtlCol="0" anchor="b" anchorCtr="0"/>
          <a:lstStyle>
            <a:lvl1pPr algn="r" defTabSz="309563">
              <a:defRPr sz="1000" spc="90">
                <a:solidFill>
                  <a:schemeClr val="tx1">
                    <a:tint val="75000"/>
                  </a:schemeClr>
                </a:solidFill>
                <a:latin typeface="Arial" charset="0"/>
                <a:ea typeface="Arial" charset="0"/>
                <a:cs typeface="Arial" charset="0"/>
                <a:sym typeface="FuturaStd-Book"/>
              </a:defRPr>
            </a:lvl1pPr>
            <a:lvl2pPr indent="85725" defTabSz="309563">
              <a:defRPr sz="1100" spc="90">
                <a:solidFill>
                  <a:srgbClr val="9C9E9E"/>
                </a:solidFill>
                <a:latin typeface="FuturaStd-Book"/>
                <a:ea typeface="FuturaStd-Book"/>
                <a:cs typeface="FuturaStd-Book"/>
                <a:sym typeface="FuturaStd-Book"/>
              </a:defRPr>
            </a:lvl2pPr>
            <a:lvl3pPr indent="171450" defTabSz="309563">
              <a:defRPr sz="1100" spc="90">
                <a:solidFill>
                  <a:srgbClr val="9C9E9E"/>
                </a:solidFill>
                <a:latin typeface="FuturaStd-Book"/>
                <a:ea typeface="FuturaStd-Book"/>
                <a:cs typeface="FuturaStd-Book"/>
                <a:sym typeface="FuturaStd-Book"/>
              </a:defRPr>
            </a:lvl3pPr>
            <a:lvl4pPr indent="257175" defTabSz="309563">
              <a:defRPr sz="1100" spc="90">
                <a:solidFill>
                  <a:srgbClr val="9C9E9E"/>
                </a:solidFill>
                <a:latin typeface="FuturaStd-Book"/>
                <a:ea typeface="FuturaStd-Book"/>
                <a:cs typeface="FuturaStd-Book"/>
                <a:sym typeface="FuturaStd-Book"/>
              </a:defRPr>
            </a:lvl4pPr>
            <a:lvl5pPr indent="342900" defTabSz="309563">
              <a:defRPr sz="1100" spc="90">
                <a:solidFill>
                  <a:srgbClr val="9C9E9E"/>
                </a:solidFill>
                <a:latin typeface="FuturaStd-Book"/>
                <a:ea typeface="FuturaStd-Book"/>
                <a:cs typeface="FuturaStd-Book"/>
                <a:sym typeface="FuturaStd-Book"/>
              </a:defRPr>
            </a:lvl5pPr>
            <a:lvl6pPr indent="428625" defTabSz="309563">
              <a:defRPr sz="1100" spc="90">
                <a:solidFill>
                  <a:srgbClr val="9C9E9E"/>
                </a:solidFill>
                <a:latin typeface="FuturaStd-Book"/>
                <a:ea typeface="FuturaStd-Book"/>
                <a:cs typeface="FuturaStd-Book"/>
                <a:sym typeface="FuturaStd-Book"/>
              </a:defRPr>
            </a:lvl6pPr>
            <a:lvl7pPr indent="514350" defTabSz="309563">
              <a:defRPr sz="1100" spc="90">
                <a:solidFill>
                  <a:srgbClr val="9C9E9E"/>
                </a:solidFill>
                <a:latin typeface="FuturaStd-Book"/>
                <a:ea typeface="FuturaStd-Book"/>
                <a:cs typeface="FuturaStd-Book"/>
                <a:sym typeface="FuturaStd-Book"/>
              </a:defRPr>
            </a:lvl7pPr>
            <a:lvl8pPr indent="600075" defTabSz="309563">
              <a:defRPr sz="1100" spc="90">
                <a:solidFill>
                  <a:srgbClr val="9C9E9E"/>
                </a:solidFill>
                <a:latin typeface="FuturaStd-Book"/>
                <a:ea typeface="FuturaStd-Book"/>
                <a:cs typeface="FuturaStd-Book"/>
                <a:sym typeface="FuturaStd-Book"/>
              </a:defRPr>
            </a:lvl8pPr>
            <a:lvl9pPr indent="685800" defTabSz="309563">
              <a:defRPr sz="1100" spc="90">
                <a:solidFill>
                  <a:srgbClr val="9C9E9E"/>
                </a:solidFill>
                <a:latin typeface="FuturaStd-Book"/>
                <a:ea typeface="FuturaStd-Book"/>
                <a:cs typeface="FuturaStd-Book"/>
                <a:sym typeface="FuturaStd-Book"/>
              </a:defRPr>
            </a:lvl9pPr>
          </a:lstStyle>
          <a:p>
            <a:fld id="{8B466926-FFCF-D849-BE20-83CC7D4E4416}" type="slidenum">
              <a:rPr lang="en-US" sz="750" smtClean="0"/>
              <a:pPr/>
              <a:t>‹N°›</a:t>
            </a:fld>
            <a:endParaRPr lang="en-US" sz="750" dirty="0"/>
          </a:p>
        </p:txBody>
      </p:sp>
      <p:sp>
        <p:nvSpPr>
          <p:cNvPr id="27" name="Text Placeholder 2"/>
          <p:cNvSpPr>
            <a:spLocks noGrp="1"/>
          </p:cNvSpPr>
          <p:nvPr>
            <p:ph type="body" sz="quarter" idx="25" hasCustomPrompt="1"/>
          </p:nvPr>
        </p:nvSpPr>
        <p:spPr>
          <a:xfrm>
            <a:off x="1155206" y="3983252"/>
            <a:ext cx="7277283" cy="316710"/>
          </a:xfrm>
        </p:spPr>
        <p:txBody>
          <a:bodyPr anchor="t" anchorCtr="0"/>
          <a:lstStyle>
            <a:lvl1pPr marL="0" indent="0">
              <a:buNone/>
              <a:defRPr>
                <a:solidFill>
                  <a:schemeClr val="tx1"/>
                </a:solidFill>
              </a:defRPr>
            </a:lvl1pPr>
          </a:lstStyle>
          <a:p>
            <a:pPr lvl="0"/>
            <a:r>
              <a:rPr lang="en-US" dirty="0"/>
              <a:t>Text</a:t>
            </a:r>
          </a:p>
          <a:p>
            <a:pPr lvl="0"/>
            <a:endParaRPr lang="en-US" dirty="0"/>
          </a:p>
          <a:p>
            <a:pPr lvl="0"/>
            <a:endParaRPr lang="en-US" dirty="0"/>
          </a:p>
        </p:txBody>
      </p:sp>
      <p:sp>
        <p:nvSpPr>
          <p:cNvPr id="28" name="Oval 27"/>
          <p:cNvSpPr/>
          <p:nvPr/>
        </p:nvSpPr>
        <p:spPr>
          <a:xfrm>
            <a:off x="410743" y="3983252"/>
            <a:ext cx="430632" cy="432054"/>
          </a:xfrm>
          <a:prstGeom prst="ellipse">
            <a:avLst/>
          </a:prstGeom>
          <a:solidFill>
            <a:srgbClr val="0C69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t>5</a:t>
            </a:r>
          </a:p>
        </p:txBody>
      </p:sp>
      <p:pic>
        <p:nvPicPr>
          <p:cNvPr id="29" name="Picture 1">
            <a:extLst>
              <a:ext uri="{FF2B5EF4-FFF2-40B4-BE49-F238E27FC236}">
                <a16:creationId xmlns:a16="http://schemas.microsoft.com/office/drawing/2014/main" id="{D99C038B-1214-4A41-95F9-90066846912B}"/>
              </a:ext>
            </a:extLst>
          </p:cNvPr>
          <p:cNvPicPr/>
          <p:nvPr userDrawn="1"/>
        </p:nvPicPr>
        <p:blipFill rotWithShape="1">
          <a:blip r:embed="rId2"/>
          <a:srcRect l="51202" t="41706" r="3429" b="32576"/>
          <a:stretch/>
        </p:blipFill>
        <p:spPr bwMode="auto">
          <a:xfrm>
            <a:off x="295275" y="4737389"/>
            <a:ext cx="969169" cy="2850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238075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Divider Slide Dark w/Subtitle">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r="22169"/>
          <a:stretch/>
        </p:blipFill>
        <p:spPr>
          <a:xfrm>
            <a:off x="9872" y="1"/>
            <a:ext cx="9239160" cy="6677303"/>
          </a:xfrm>
          <a:prstGeom prst="rect">
            <a:avLst/>
          </a:prstGeom>
        </p:spPr>
      </p:pic>
      <p:sp>
        <p:nvSpPr>
          <p:cNvPr id="4" name="Text Placeholder 10"/>
          <p:cNvSpPr>
            <a:spLocks noGrp="1"/>
          </p:cNvSpPr>
          <p:nvPr>
            <p:ph type="body" sz="quarter" idx="13" hasCustomPrompt="1"/>
          </p:nvPr>
        </p:nvSpPr>
        <p:spPr>
          <a:xfrm>
            <a:off x="355129" y="2162433"/>
            <a:ext cx="6268094" cy="352326"/>
          </a:xfrm>
          <a:prstGeom prst="rect">
            <a:avLst/>
          </a:prstGeom>
          <a:effectLst/>
        </p:spPr>
        <p:txBody>
          <a:bodyPr vert="horz" lIns="34290" tIns="17145" rIns="34290" bIns="17145">
            <a:noAutofit/>
          </a:bodyPr>
          <a:lstStyle>
            <a:lvl1pPr marL="0" indent="0">
              <a:buNone/>
              <a:defRPr sz="2400" b="1" i="0" kern="0" cap="none" spc="0" baseline="0">
                <a:solidFill>
                  <a:schemeClr val="bg1"/>
                </a:solidFill>
                <a:effectLst/>
                <a:latin typeface="Arial" charset="0"/>
                <a:ea typeface="Arial" charset="0"/>
                <a:cs typeface="Arial" charset="0"/>
              </a:defRPr>
            </a:lvl1pPr>
          </a:lstStyle>
          <a:p>
            <a:pPr lvl="0"/>
            <a:r>
              <a:rPr lang="en-US" dirty="0"/>
              <a:t>SECTION DIVIDER TITLE</a:t>
            </a:r>
          </a:p>
        </p:txBody>
      </p:sp>
      <p:sp>
        <p:nvSpPr>
          <p:cNvPr id="5" name="Text Placeholder 18"/>
          <p:cNvSpPr>
            <a:spLocks noGrp="1"/>
          </p:cNvSpPr>
          <p:nvPr>
            <p:ph type="body" sz="quarter" idx="20" hasCustomPrompt="1"/>
          </p:nvPr>
        </p:nvSpPr>
        <p:spPr>
          <a:xfrm>
            <a:off x="355129" y="2523209"/>
            <a:ext cx="6268094" cy="325024"/>
          </a:xfrm>
          <a:prstGeom prst="rect">
            <a:avLst/>
          </a:prstGeom>
          <a:effectLst/>
        </p:spPr>
        <p:txBody>
          <a:bodyPr vert="horz" lIns="0" tIns="0" rIns="0" bIns="0">
            <a:noAutofit/>
          </a:bodyPr>
          <a:lstStyle>
            <a:lvl1pPr marL="0" indent="0">
              <a:lnSpc>
                <a:spcPct val="100000"/>
              </a:lnSpc>
              <a:spcBef>
                <a:spcPts val="0"/>
              </a:spcBef>
              <a:buNone/>
              <a:defRPr sz="1800" b="0" i="0" cap="none" spc="0" baseline="0">
                <a:solidFill>
                  <a:schemeClr val="bg1"/>
                </a:solidFill>
                <a:effectLst/>
                <a:latin typeface="Arial"/>
                <a:cs typeface="Arial Black"/>
              </a:defRPr>
            </a:lvl1pPr>
          </a:lstStyle>
          <a:p>
            <a:pPr lvl="0"/>
            <a:r>
              <a:rPr lang="en-US" dirty="0"/>
              <a:t>Page Subtitle Goes Here</a:t>
            </a:r>
          </a:p>
        </p:txBody>
      </p:sp>
      <p:pic>
        <p:nvPicPr>
          <p:cNvPr id="6" name="Picture 5">
            <a:extLst>
              <a:ext uri="{FF2B5EF4-FFF2-40B4-BE49-F238E27FC236}">
                <a16:creationId xmlns:a16="http://schemas.microsoft.com/office/drawing/2014/main" id="{41558DD7-473D-D842-A3BB-07D455CEBDE6}"/>
              </a:ext>
            </a:extLst>
          </p:cNvPr>
          <p:cNvPicPr>
            <a:picLocks noChangeAspect="1"/>
          </p:cNvPicPr>
          <p:nvPr userDrawn="1"/>
        </p:nvPicPr>
        <p:blipFill rotWithShape="1">
          <a:blip r:embed="rId3"/>
          <a:srcRect r="71468"/>
          <a:stretch/>
        </p:blipFill>
        <p:spPr>
          <a:xfrm>
            <a:off x="8532832" y="101317"/>
            <a:ext cx="527846" cy="633023"/>
          </a:xfrm>
          <a:prstGeom prst="rect">
            <a:avLst/>
          </a:prstGeom>
        </p:spPr>
      </p:pic>
    </p:spTree>
    <p:extLst>
      <p:ext uri="{BB962C8B-B14F-4D97-AF65-F5344CB8AC3E}">
        <p14:creationId xmlns:p14="http://schemas.microsoft.com/office/powerpoint/2010/main" val="100724024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Divider Slide White w/Subtitle">
    <p:spTree>
      <p:nvGrpSpPr>
        <p:cNvPr id="1" name=""/>
        <p:cNvGrpSpPr/>
        <p:nvPr/>
      </p:nvGrpSpPr>
      <p:grpSpPr>
        <a:xfrm>
          <a:off x="0" y="0"/>
          <a:ext cx="0" cy="0"/>
          <a:chOff x="0" y="0"/>
          <a:chExt cx="0" cy="0"/>
        </a:xfrm>
      </p:grpSpPr>
      <p:sp>
        <p:nvSpPr>
          <p:cNvPr id="7" name="Text Placeholder 10"/>
          <p:cNvSpPr>
            <a:spLocks noGrp="1"/>
          </p:cNvSpPr>
          <p:nvPr>
            <p:ph type="body" sz="quarter" idx="13" hasCustomPrompt="1"/>
          </p:nvPr>
        </p:nvSpPr>
        <p:spPr>
          <a:xfrm>
            <a:off x="355129" y="2162433"/>
            <a:ext cx="6268094" cy="352326"/>
          </a:xfrm>
          <a:prstGeom prst="rect">
            <a:avLst/>
          </a:prstGeom>
          <a:effectLst/>
        </p:spPr>
        <p:txBody>
          <a:bodyPr vert="horz" lIns="34290" tIns="17145" rIns="34290" bIns="17145">
            <a:noAutofit/>
          </a:bodyPr>
          <a:lstStyle>
            <a:lvl1pPr marL="0" indent="0">
              <a:buNone/>
              <a:defRPr sz="2400" b="1" i="0" kern="0" cap="none" spc="0" baseline="0">
                <a:solidFill>
                  <a:srgbClr val="3EAD95"/>
                </a:solidFill>
                <a:effectLst/>
                <a:latin typeface="Arial" charset="0"/>
                <a:ea typeface="Arial" charset="0"/>
                <a:cs typeface="Arial" charset="0"/>
              </a:defRPr>
            </a:lvl1pPr>
          </a:lstStyle>
          <a:p>
            <a:pPr lvl="0"/>
            <a:r>
              <a:rPr lang="en-US" dirty="0"/>
              <a:t>SECTION DIVIDER TITLE</a:t>
            </a:r>
          </a:p>
        </p:txBody>
      </p:sp>
      <p:sp>
        <p:nvSpPr>
          <p:cNvPr id="8" name="Text Placeholder 18"/>
          <p:cNvSpPr>
            <a:spLocks noGrp="1"/>
          </p:cNvSpPr>
          <p:nvPr>
            <p:ph type="body" sz="quarter" idx="20" hasCustomPrompt="1"/>
          </p:nvPr>
        </p:nvSpPr>
        <p:spPr>
          <a:xfrm>
            <a:off x="355129" y="2523209"/>
            <a:ext cx="6268094" cy="325024"/>
          </a:xfrm>
          <a:prstGeom prst="rect">
            <a:avLst/>
          </a:prstGeom>
          <a:effectLst/>
        </p:spPr>
        <p:txBody>
          <a:bodyPr vert="horz" lIns="0" tIns="0" rIns="0" bIns="0">
            <a:noAutofit/>
          </a:bodyPr>
          <a:lstStyle>
            <a:lvl1pPr marL="0" indent="0">
              <a:lnSpc>
                <a:spcPct val="100000"/>
              </a:lnSpc>
              <a:spcBef>
                <a:spcPts val="0"/>
              </a:spcBef>
              <a:buNone/>
              <a:defRPr sz="1800" b="0" i="0" cap="none" spc="0" baseline="0">
                <a:solidFill>
                  <a:srgbClr val="0B5258"/>
                </a:solidFill>
                <a:effectLst/>
                <a:latin typeface="Arial"/>
                <a:cs typeface="Arial Black"/>
              </a:defRPr>
            </a:lvl1pPr>
          </a:lstStyle>
          <a:p>
            <a:pPr lvl="0"/>
            <a:r>
              <a:rPr lang="en-US" dirty="0"/>
              <a:t>Page Subtitle Goes Here</a:t>
            </a:r>
          </a:p>
        </p:txBody>
      </p:sp>
      <p:pic>
        <p:nvPicPr>
          <p:cNvPr id="5" name="Picture 4">
            <a:extLst>
              <a:ext uri="{FF2B5EF4-FFF2-40B4-BE49-F238E27FC236}">
                <a16:creationId xmlns:a16="http://schemas.microsoft.com/office/drawing/2014/main" id="{1505FC10-D910-554D-BB3D-09AA6FBE40F3}"/>
              </a:ext>
            </a:extLst>
          </p:cNvPr>
          <p:cNvPicPr>
            <a:picLocks noChangeAspect="1"/>
          </p:cNvPicPr>
          <p:nvPr userDrawn="1"/>
        </p:nvPicPr>
        <p:blipFill rotWithShape="1">
          <a:blip r:embed="rId2"/>
          <a:srcRect r="71468"/>
          <a:stretch/>
        </p:blipFill>
        <p:spPr>
          <a:xfrm>
            <a:off x="8532832" y="119853"/>
            <a:ext cx="527846" cy="633023"/>
          </a:xfrm>
          <a:prstGeom prst="rect">
            <a:avLst/>
          </a:prstGeom>
        </p:spPr>
      </p:pic>
    </p:spTree>
    <p:extLst>
      <p:ext uri="{BB962C8B-B14F-4D97-AF65-F5344CB8AC3E}">
        <p14:creationId xmlns:p14="http://schemas.microsoft.com/office/powerpoint/2010/main" val="35812019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Divider Slide Photo A w/Sub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5A19FDF-D161-3E4A-BA93-B4ABFF7950B4}"/>
              </a:ext>
            </a:extLst>
          </p:cNvPr>
          <p:cNvPicPr>
            <a:picLocks noChangeAspect="1"/>
          </p:cNvPicPr>
          <p:nvPr userDrawn="1"/>
        </p:nvPicPr>
        <p:blipFill rotWithShape="1">
          <a:blip r:embed="rId2">
            <a:alphaModFix amt="59000"/>
            <a:extLst>
              <a:ext uri="{BEBA8EAE-BF5A-486C-A8C5-ECC9F3942E4B}">
                <a14:imgProps xmlns:a14="http://schemas.microsoft.com/office/drawing/2010/main">
                  <a14:imgLayer r:embed="rId3">
                    <a14:imgEffect>
                      <a14:sharpenSoften amount="-32000"/>
                    </a14:imgEffect>
                    <a14:imgEffect>
                      <a14:colorTemperature colorTemp="5953"/>
                    </a14:imgEffect>
                    <a14:imgEffect>
                      <a14:saturation sat="0"/>
                    </a14:imgEffect>
                  </a14:imgLayer>
                </a14:imgProps>
              </a:ext>
            </a:extLst>
          </a:blip>
          <a:srcRect b="7215"/>
          <a:stretch/>
        </p:blipFill>
        <p:spPr>
          <a:xfrm>
            <a:off x="-67190" y="-800684"/>
            <a:ext cx="9211190" cy="6077534"/>
          </a:xfrm>
          <a:prstGeom prst="rect">
            <a:avLst/>
          </a:prstGeom>
          <a:solidFill>
            <a:schemeClr val="tx2"/>
          </a:solidFill>
        </p:spPr>
      </p:pic>
      <p:sp>
        <p:nvSpPr>
          <p:cNvPr id="9" name="Text Placeholder 10"/>
          <p:cNvSpPr>
            <a:spLocks noGrp="1"/>
          </p:cNvSpPr>
          <p:nvPr>
            <p:ph type="body" sz="quarter" idx="12" hasCustomPrompt="1"/>
          </p:nvPr>
        </p:nvSpPr>
        <p:spPr>
          <a:xfrm>
            <a:off x="2734963" y="2156255"/>
            <a:ext cx="6094563" cy="358346"/>
          </a:xfrm>
          <a:prstGeom prst="rect">
            <a:avLst/>
          </a:prstGeom>
          <a:effectLst>
            <a:outerShdw blurRad="177800" dist="38100" dir="2700000" sx="112000" sy="112000" algn="tl" rotWithShape="0">
              <a:prstClr val="black">
                <a:alpha val="33000"/>
              </a:prstClr>
            </a:outerShdw>
          </a:effectLst>
        </p:spPr>
        <p:txBody>
          <a:bodyPr vert="horz" lIns="34290" tIns="17145" rIns="34290" bIns="17145">
            <a:noAutofit/>
          </a:bodyPr>
          <a:lstStyle>
            <a:lvl1pPr marL="0" indent="0">
              <a:buNone/>
              <a:defRPr sz="2400" b="1" i="0" kern="0" cap="none" spc="0" baseline="0">
                <a:solidFill>
                  <a:schemeClr val="bg1"/>
                </a:solidFill>
                <a:effectLst>
                  <a:outerShdw blurRad="266700" dist="38100" dir="2700000" algn="tl" rotWithShape="0">
                    <a:prstClr val="black">
                      <a:alpha val="40000"/>
                    </a:prstClr>
                  </a:outerShdw>
                </a:effectLst>
                <a:latin typeface="Arial" charset="0"/>
                <a:ea typeface="Arial" charset="0"/>
                <a:cs typeface="Arial" charset="0"/>
              </a:defRPr>
            </a:lvl1pPr>
          </a:lstStyle>
          <a:p>
            <a:pPr lvl="0"/>
            <a:r>
              <a:rPr lang="en-US" dirty="0"/>
              <a:t>SECTION DIVIDER TITLE</a:t>
            </a:r>
          </a:p>
        </p:txBody>
      </p:sp>
      <p:sp>
        <p:nvSpPr>
          <p:cNvPr id="4" name="Text Placeholder 18"/>
          <p:cNvSpPr>
            <a:spLocks noGrp="1"/>
          </p:cNvSpPr>
          <p:nvPr>
            <p:ph type="body" sz="quarter" idx="20" hasCustomPrompt="1"/>
          </p:nvPr>
        </p:nvSpPr>
        <p:spPr>
          <a:xfrm>
            <a:off x="2734963" y="2523051"/>
            <a:ext cx="6094563" cy="362252"/>
          </a:xfrm>
          <a:prstGeom prst="rect">
            <a:avLst/>
          </a:prstGeom>
          <a:effectLst>
            <a:outerShdw blurRad="177800" dist="38100" dir="2700000" sx="112000" sy="112000" algn="tl" rotWithShape="0">
              <a:prstClr val="black">
                <a:alpha val="33000"/>
              </a:prstClr>
            </a:outerShdw>
          </a:effectLst>
        </p:spPr>
        <p:txBody>
          <a:bodyPr vert="horz" lIns="0" tIns="0" rIns="0" bIns="0">
            <a:normAutofit/>
          </a:bodyPr>
          <a:lstStyle>
            <a:lvl1pPr marL="0" indent="0">
              <a:lnSpc>
                <a:spcPct val="100000"/>
              </a:lnSpc>
              <a:spcBef>
                <a:spcPts val="0"/>
              </a:spcBef>
              <a:buNone/>
              <a:defRPr sz="1800" b="0" i="0" cap="none" spc="0" baseline="0">
                <a:solidFill>
                  <a:schemeClr val="bg1"/>
                </a:solidFill>
                <a:effectLst>
                  <a:outerShdw blurRad="50800" dist="38100" dir="2700000" algn="tl" rotWithShape="0">
                    <a:prstClr val="black">
                      <a:alpha val="40000"/>
                    </a:prstClr>
                  </a:outerShdw>
                </a:effectLst>
                <a:latin typeface="Arial"/>
                <a:cs typeface="Arial Black"/>
              </a:defRPr>
            </a:lvl1pPr>
          </a:lstStyle>
          <a:p>
            <a:pPr lvl="0"/>
            <a:r>
              <a:rPr lang="en-US" dirty="0"/>
              <a:t>Page Subtitle Goes Here</a:t>
            </a:r>
          </a:p>
        </p:txBody>
      </p:sp>
    </p:spTree>
    <p:extLst>
      <p:ext uri="{BB962C8B-B14F-4D97-AF65-F5344CB8AC3E}">
        <p14:creationId xmlns:p14="http://schemas.microsoft.com/office/powerpoint/2010/main" val="17925750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Content A Color Bar">
    <p:spTree>
      <p:nvGrpSpPr>
        <p:cNvPr id="1" name=""/>
        <p:cNvGrpSpPr/>
        <p:nvPr/>
      </p:nvGrpSpPr>
      <p:grpSpPr>
        <a:xfrm>
          <a:off x="0" y="0"/>
          <a:ext cx="0" cy="0"/>
          <a:chOff x="0" y="0"/>
          <a:chExt cx="0" cy="0"/>
        </a:xfrm>
      </p:grpSpPr>
      <p:sp>
        <p:nvSpPr>
          <p:cNvPr id="8" name="Text Placeholder 18"/>
          <p:cNvSpPr>
            <a:spLocks noGrp="1"/>
          </p:cNvSpPr>
          <p:nvPr>
            <p:ph type="body" sz="quarter" idx="18" hasCustomPrompt="1"/>
          </p:nvPr>
        </p:nvSpPr>
        <p:spPr>
          <a:xfrm>
            <a:off x="347245" y="263589"/>
            <a:ext cx="843951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3" name="Text Placeholder 2"/>
          <p:cNvSpPr>
            <a:spLocks noGrp="1"/>
          </p:cNvSpPr>
          <p:nvPr>
            <p:ph type="body" sz="quarter" idx="19"/>
          </p:nvPr>
        </p:nvSpPr>
        <p:spPr>
          <a:xfrm>
            <a:off x="347247" y="978108"/>
            <a:ext cx="8450390" cy="3517692"/>
          </a:xfrm>
        </p:spPr>
        <p:txBody>
          <a:bodyPr/>
          <a:lstStyle>
            <a:lvl1pPr marL="177404" indent="-177404">
              <a:buFont typeface="Arial" panose="020B0604020202020204" pitchFamily="34" charset="0"/>
              <a:buChar char="•"/>
              <a:defRPr>
                <a:solidFill>
                  <a:schemeClr val="tx1"/>
                </a:solidFill>
              </a:defRPr>
            </a:lvl1pPr>
            <a:lvl2pPr marL="471488" indent="-128588">
              <a:buFont typeface="Arial" panose="020B0604020202020204" pitchFamily="34" charset="0"/>
              <a:buChar char="•"/>
              <a:defRPr>
                <a:solidFill>
                  <a:schemeClr val="tx1"/>
                </a:solidFill>
              </a:defRPr>
            </a:lvl2pPr>
            <a:lvl3pPr marL="814388" indent="-128588">
              <a:buFont typeface="Arial" panose="020B0604020202020204" pitchFamily="34" charset="0"/>
              <a:buChar char="•"/>
              <a:defRPr>
                <a:solidFill>
                  <a:schemeClr val="tx1"/>
                </a:solidFill>
              </a:defRPr>
            </a:lvl3pPr>
            <a:lvl4pPr marL="1157288" indent="-128588">
              <a:buFont typeface="Arial" panose="020B0604020202020204" pitchFamily="34" charset="0"/>
              <a:buChar char="•"/>
              <a:defRPr>
                <a:solidFill>
                  <a:schemeClr val="tx1"/>
                </a:solidFill>
              </a:defRPr>
            </a:lvl4pPr>
            <a:lvl5pPr marL="1500188" indent="-128588">
              <a:buFont typeface="Arial" panose="020B0604020202020204" pitchFamily="34" charset="0"/>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8"/>
          <p:cNvSpPr>
            <a:spLocks noGrp="1"/>
          </p:cNvSpPr>
          <p:nvPr>
            <p:ph type="body" sz="quarter" idx="20" hasCustomPrompt="1"/>
          </p:nvPr>
        </p:nvSpPr>
        <p:spPr>
          <a:xfrm>
            <a:off x="347245" y="541384"/>
            <a:ext cx="8450390"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Page Subtitle Goes Here</a:t>
            </a:r>
          </a:p>
        </p:txBody>
      </p:sp>
      <p:sp>
        <p:nvSpPr>
          <p:cNvPr id="9"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pic>
        <p:nvPicPr>
          <p:cNvPr id="2" name="Image 1">
            <a:extLst>
              <a:ext uri="{FF2B5EF4-FFF2-40B4-BE49-F238E27FC236}">
                <a16:creationId xmlns:a16="http://schemas.microsoft.com/office/drawing/2014/main" id="{4F20DE6A-5BC1-C088-7E63-806A2DFF4BCC}"/>
              </a:ext>
            </a:extLst>
          </p:cNvPr>
          <p:cNvPicPr>
            <a:picLocks noChangeAspect="1"/>
          </p:cNvPicPr>
          <p:nvPr userDrawn="1"/>
        </p:nvPicPr>
        <p:blipFill>
          <a:blip r:embed="rId2"/>
          <a:stretch>
            <a:fillRect/>
          </a:stretch>
        </p:blipFill>
        <p:spPr>
          <a:xfrm>
            <a:off x="347245" y="4804965"/>
            <a:ext cx="1719953" cy="204144"/>
          </a:xfrm>
          <a:prstGeom prst="rect">
            <a:avLst/>
          </a:prstGeom>
        </p:spPr>
      </p:pic>
    </p:spTree>
    <p:extLst>
      <p:ext uri="{BB962C8B-B14F-4D97-AF65-F5344CB8AC3E}">
        <p14:creationId xmlns:p14="http://schemas.microsoft.com/office/powerpoint/2010/main" val="17326926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Content A Color Bar">
    <p:spTree>
      <p:nvGrpSpPr>
        <p:cNvPr id="1" name=""/>
        <p:cNvGrpSpPr/>
        <p:nvPr/>
      </p:nvGrpSpPr>
      <p:grpSpPr>
        <a:xfrm>
          <a:off x="0" y="0"/>
          <a:ext cx="0" cy="0"/>
          <a:chOff x="0" y="0"/>
          <a:chExt cx="0" cy="0"/>
        </a:xfrm>
      </p:grpSpPr>
      <p:sp>
        <p:nvSpPr>
          <p:cNvPr id="3" name="Text Placeholder 2"/>
          <p:cNvSpPr>
            <a:spLocks noGrp="1"/>
          </p:cNvSpPr>
          <p:nvPr>
            <p:ph type="body" sz="quarter" idx="19"/>
          </p:nvPr>
        </p:nvSpPr>
        <p:spPr>
          <a:xfrm>
            <a:off x="347247" y="1015810"/>
            <a:ext cx="8450390" cy="3479990"/>
          </a:xfrm>
        </p:spPr>
        <p:txBody>
          <a:bodyPr/>
          <a:lstStyle>
            <a:lvl1pPr marL="177404" indent="-177404">
              <a:buFont typeface="Arial" panose="020B0604020202020204" pitchFamily="34" charset="0"/>
              <a:buChar char="•"/>
              <a:defRPr>
                <a:solidFill>
                  <a:schemeClr val="tx1"/>
                </a:solidFill>
              </a:defRPr>
            </a:lvl1pPr>
            <a:lvl2pPr marL="471488" indent="-128588">
              <a:buFont typeface="Arial" panose="020B0604020202020204" pitchFamily="34" charset="0"/>
              <a:buChar char="•"/>
              <a:defRPr>
                <a:solidFill>
                  <a:schemeClr val="tx1"/>
                </a:solidFill>
              </a:defRPr>
            </a:lvl2pPr>
            <a:lvl3pPr marL="814388" indent="-128588">
              <a:buFont typeface="Arial" panose="020B0604020202020204" pitchFamily="34" charset="0"/>
              <a:buChar char="•"/>
              <a:defRPr>
                <a:solidFill>
                  <a:schemeClr val="tx1"/>
                </a:solidFill>
              </a:defRPr>
            </a:lvl3pPr>
            <a:lvl4pPr marL="1157288" indent="-128588">
              <a:buFont typeface="Arial" panose="020B0604020202020204" pitchFamily="34" charset="0"/>
              <a:buChar char="•"/>
              <a:defRPr>
                <a:solidFill>
                  <a:schemeClr val="tx1"/>
                </a:solidFill>
              </a:defRPr>
            </a:lvl4pPr>
            <a:lvl5pPr marL="1500188" indent="-128588">
              <a:buFont typeface="Arial" panose="020B0604020202020204"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13" name="Text Placeholder 18"/>
          <p:cNvSpPr>
            <a:spLocks noGrp="1"/>
          </p:cNvSpPr>
          <p:nvPr>
            <p:ph type="body" sz="quarter" idx="18" hasCustomPrompt="1"/>
          </p:nvPr>
        </p:nvSpPr>
        <p:spPr>
          <a:xfrm>
            <a:off x="204134" y="178536"/>
            <a:ext cx="8439518" cy="249516"/>
          </a:xfrm>
          <a:prstGeom prst="rect">
            <a:avLst/>
          </a:prstGeom>
        </p:spPr>
        <p:txBody>
          <a:bodyPr vert="horz" lIns="0" tIns="0" rIns="0" bIns="0" anchor="ctr">
            <a:no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15" name="Text Placeholder 18"/>
          <p:cNvSpPr>
            <a:spLocks noGrp="1"/>
          </p:cNvSpPr>
          <p:nvPr>
            <p:ph type="body" sz="quarter" idx="21" hasCustomPrompt="1"/>
          </p:nvPr>
        </p:nvSpPr>
        <p:spPr>
          <a:xfrm>
            <a:off x="336336" y="619699"/>
            <a:ext cx="8450390" cy="229282"/>
          </a:xfrm>
          <a:prstGeom prst="rect">
            <a:avLst/>
          </a:prstGeom>
          <a:solidFill>
            <a:srgbClr val="3EAD95"/>
          </a:solidFill>
        </p:spPr>
        <p:txBody>
          <a:bodyPr vert="horz" lIns="91440" tIns="91440" rIns="91440" bIns="91440" anchor="ctr" anchorCtr="0">
            <a:normAutofit/>
          </a:bodyPr>
          <a:lstStyle>
            <a:lvl1pPr marL="0" indent="0">
              <a:lnSpc>
                <a:spcPct val="100000"/>
              </a:lnSpc>
              <a:spcBef>
                <a:spcPts val="0"/>
              </a:spcBef>
              <a:buNone/>
              <a:defRPr sz="1050" b="0" i="0" cap="none" spc="0" baseline="0">
                <a:solidFill>
                  <a:schemeClr val="bg1"/>
                </a:solidFill>
                <a:latin typeface="Arial"/>
                <a:cs typeface="Arial Black"/>
              </a:defRPr>
            </a:lvl1pPr>
          </a:lstStyle>
          <a:p>
            <a:pPr lvl="0"/>
            <a:r>
              <a:rPr lang="en-US"/>
              <a:t>Question Goes Here</a:t>
            </a:r>
            <a:endParaRPr lang="en-US" dirty="0"/>
          </a:p>
        </p:txBody>
      </p:sp>
      <p:pic>
        <p:nvPicPr>
          <p:cNvPr id="2" name="Image 1">
            <a:extLst>
              <a:ext uri="{FF2B5EF4-FFF2-40B4-BE49-F238E27FC236}">
                <a16:creationId xmlns:a16="http://schemas.microsoft.com/office/drawing/2014/main" id="{7C8269BF-F729-2481-BE67-B8C020356995}"/>
              </a:ext>
            </a:extLst>
          </p:cNvPr>
          <p:cNvPicPr>
            <a:picLocks noChangeAspect="1"/>
          </p:cNvPicPr>
          <p:nvPr userDrawn="1"/>
        </p:nvPicPr>
        <p:blipFill>
          <a:blip r:embed="rId2"/>
          <a:stretch>
            <a:fillRect/>
          </a:stretch>
        </p:blipFill>
        <p:spPr>
          <a:xfrm>
            <a:off x="347245" y="4804965"/>
            <a:ext cx="1719953" cy="204144"/>
          </a:xfrm>
          <a:prstGeom prst="rect">
            <a:avLst/>
          </a:prstGeom>
        </p:spPr>
      </p:pic>
    </p:spTree>
    <p:extLst>
      <p:ext uri="{BB962C8B-B14F-4D97-AF65-F5344CB8AC3E}">
        <p14:creationId xmlns:p14="http://schemas.microsoft.com/office/powerpoint/2010/main" val="25448352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ntent A Progress 1 Color Bar">
    <p:spTree>
      <p:nvGrpSpPr>
        <p:cNvPr id="1" name=""/>
        <p:cNvGrpSpPr/>
        <p:nvPr/>
      </p:nvGrpSpPr>
      <p:grpSpPr>
        <a:xfrm>
          <a:off x="0" y="0"/>
          <a:ext cx="0" cy="0"/>
          <a:chOff x="0" y="0"/>
          <a:chExt cx="0" cy="0"/>
        </a:xfrm>
      </p:grpSpPr>
      <p:sp>
        <p:nvSpPr>
          <p:cNvPr id="26" name="Oval 25"/>
          <p:cNvSpPr/>
          <p:nvPr/>
        </p:nvSpPr>
        <p:spPr>
          <a:xfrm>
            <a:off x="1630095" y="184835"/>
            <a:ext cx="240030" cy="239675"/>
          </a:xfrm>
          <a:prstGeom prst="ellipse">
            <a:avLst/>
          </a:prstGeom>
          <a:solidFill>
            <a:srgbClr val="058167">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dirty="0"/>
          </a:p>
        </p:txBody>
      </p:sp>
      <p:sp>
        <p:nvSpPr>
          <p:cNvPr id="27" name="Text Placeholder 18"/>
          <p:cNvSpPr>
            <a:spLocks noGrp="1"/>
          </p:cNvSpPr>
          <p:nvPr>
            <p:ph type="body" sz="quarter" idx="28" hasCustomPrompt="1"/>
          </p:nvPr>
        </p:nvSpPr>
        <p:spPr>
          <a:xfrm>
            <a:off x="1591459"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4</a:t>
            </a:r>
          </a:p>
        </p:txBody>
      </p:sp>
      <p:sp>
        <p:nvSpPr>
          <p:cNvPr id="28" name="Oval 27"/>
          <p:cNvSpPr/>
          <p:nvPr/>
        </p:nvSpPr>
        <p:spPr>
          <a:xfrm>
            <a:off x="1215359" y="184835"/>
            <a:ext cx="240030" cy="239675"/>
          </a:xfrm>
          <a:prstGeom prst="ellipse">
            <a:avLst/>
          </a:prstGeom>
          <a:solidFill>
            <a:srgbClr val="0EA7E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9" name="Text Placeholder 18"/>
          <p:cNvSpPr>
            <a:spLocks noGrp="1"/>
          </p:cNvSpPr>
          <p:nvPr>
            <p:ph type="body" sz="quarter" idx="27" hasCustomPrompt="1"/>
          </p:nvPr>
        </p:nvSpPr>
        <p:spPr>
          <a:xfrm>
            <a:off x="1176723"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3</a:t>
            </a:r>
          </a:p>
        </p:txBody>
      </p:sp>
      <p:sp>
        <p:nvSpPr>
          <p:cNvPr id="30" name="Oval 29"/>
          <p:cNvSpPr/>
          <p:nvPr/>
        </p:nvSpPr>
        <p:spPr>
          <a:xfrm>
            <a:off x="800621" y="184835"/>
            <a:ext cx="240030" cy="239675"/>
          </a:xfrm>
          <a:prstGeom prst="ellipse">
            <a:avLst/>
          </a:prstGeom>
          <a:solidFill>
            <a:srgbClr val="00A28B">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31" name="Text Placeholder 18"/>
          <p:cNvSpPr>
            <a:spLocks noGrp="1"/>
          </p:cNvSpPr>
          <p:nvPr>
            <p:ph type="body" sz="quarter" idx="26" hasCustomPrompt="1"/>
          </p:nvPr>
        </p:nvSpPr>
        <p:spPr>
          <a:xfrm>
            <a:off x="761985"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2</a:t>
            </a:r>
          </a:p>
        </p:txBody>
      </p:sp>
      <p:sp>
        <p:nvSpPr>
          <p:cNvPr id="32" name="Oval 31"/>
          <p:cNvSpPr/>
          <p:nvPr/>
        </p:nvSpPr>
        <p:spPr>
          <a:xfrm>
            <a:off x="385882" y="184835"/>
            <a:ext cx="240030" cy="239675"/>
          </a:xfrm>
          <a:prstGeom prst="ellipse">
            <a:avLst/>
          </a:prstGeom>
          <a:solidFill>
            <a:srgbClr val="4BFFA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dirty="0">
              <a:solidFill>
                <a:srgbClr val="3EAD95"/>
              </a:solidFill>
            </a:endParaRPr>
          </a:p>
        </p:txBody>
      </p:sp>
      <p:sp>
        <p:nvSpPr>
          <p:cNvPr id="8" name="Text Placeholder 18"/>
          <p:cNvSpPr>
            <a:spLocks noGrp="1"/>
          </p:cNvSpPr>
          <p:nvPr>
            <p:ph type="body" sz="quarter" idx="18" hasCustomPrompt="1"/>
          </p:nvPr>
        </p:nvSpPr>
        <p:spPr>
          <a:xfrm>
            <a:off x="347245" y="690809"/>
            <a:ext cx="843951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3" name="Text Placeholder 2"/>
          <p:cNvSpPr>
            <a:spLocks noGrp="1"/>
          </p:cNvSpPr>
          <p:nvPr>
            <p:ph type="body" sz="quarter" idx="19"/>
          </p:nvPr>
        </p:nvSpPr>
        <p:spPr>
          <a:xfrm>
            <a:off x="347247" y="1455045"/>
            <a:ext cx="8450390" cy="3040756"/>
          </a:xfrm>
        </p:spPr>
        <p:txBody>
          <a:bodyPr/>
          <a:lstStyle>
            <a:lvl1pPr marL="128588" indent="-128588">
              <a:buFont typeface="Arial" panose="020B0604020202020204" pitchFamily="34" charset="0"/>
              <a:buChar char="•"/>
              <a:defRPr>
                <a:solidFill>
                  <a:schemeClr val="bg2">
                    <a:lumMod val="10000"/>
                  </a:schemeClr>
                </a:solidFill>
              </a:defRPr>
            </a:lvl1pPr>
            <a:lvl2pPr marL="471488" indent="-128588">
              <a:buFont typeface="Arial" panose="020B0604020202020204" pitchFamily="34" charset="0"/>
              <a:buChar char="•"/>
              <a:defRPr>
                <a:solidFill>
                  <a:schemeClr val="bg2">
                    <a:lumMod val="10000"/>
                  </a:schemeClr>
                </a:solidFill>
              </a:defRPr>
            </a:lvl2pPr>
            <a:lvl3pPr marL="814388" indent="-128588">
              <a:buFont typeface="Arial" panose="020B0604020202020204" pitchFamily="34" charset="0"/>
              <a:buChar char="•"/>
              <a:defRPr>
                <a:solidFill>
                  <a:schemeClr val="bg2">
                    <a:lumMod val="10000"/>
                  </a:schemeClr>
                </a:solidFill>
              </a:defRPr>
            </a:lvl3pPr>
            <a:lvl4pPr marL="1157288" indent="-128588">
              <a:buFont typeface="Arial" panose="020B0604020202020204" pitchFamily="34" charset="0"/>
              <a:buChar char="•"/>
              <a:defRPr>
                <a:solidFill>
                  <a:schemeClr val="bg2">
                    <a:lumMod val="10000"/>
                  </a:schemeClr>
                </a:solidFill>
              </a:defRPr>
            </a:lvl4pPr>
            <a:lvl5pPr marL="1500188" indent="-128588">
              <a:buFont typeface="Arial" panose="020B0604020202020204" pitchFamily="34" charset="0"/>
              <a:buChar cha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8"/>
          <p:cNvSpPr>
            <a:spLocks noGrp="1"/>
          </p:cNvSpPr>
          <p:nvPr>
            <p:ph type="body" sz="quarter" idx="20" hasCustomPrompt="1"/>
          </p:nvPr>
        </p:nvSpPr>
        <p:spPr>
          <a:xfrm>
            <a:off x="347245" y="968604"/>
            <a:ext cx="8450390"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Page Subtitle Goes Here</a:t>
            </a:r>
          </a:p>
        </p:txBody>
      </p:sp>
      <p:sp>
        <p:nvSpPr>
          <p:cNvPr id="33" name="Text Placeholder 18"/>
          <p:cNvSpPr>
            <a:spLocks noGrp="1"/>
          </p:cNvSpPr>
          <p:nvPr>
            <p:ph type="body" sz="quarter" idx="25" hasCustomPrompt="1"/>
          </p:nvPr>
        </p:nvSpPr>
        <p:spPr>
          <a:xfrm>
            <a:off x="347246"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1</a:t>
            </a:r>
          </a:p>
        </p:txBody>
      </p:sp>
      <p:sp>
        <p:nvSpPr>
          <p:cNvPr id="20"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17" name="Oval 16"/>
          <p:cNvSpPr/>
          <p:nvPr userDrawn="1"/>
        </p:nvSpPr>
        <p:spPr>
          <a:xfrm flipH="1">
            <a:off x="2040659" y="194494"/>
            <a:ext cx="240030" cy="239675"/>
          </a:xfrm>
          <a:prstGeom prst="ellipse">
            <a:avLst/>
          </a:prstGeom>
          <a:solidFill>
            <a:srgbClr val="0C698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b="1" dirty="0"/>
          </a:p>
        </p:txBody>
      </p:sp>
      <p:sp>
        <p:nvSpPr>
          <p:cNvPr id="18" name="Text Placeholder 18"/>
          <p:cNvSpPr>
            <a:spLocks noGrp="1"/>
          </p:cNvSpPr>
          <p:nvPr>
            <p:ph type="body" sz="quarter" idx="29" hasCustomPrompt="1"/>
          </p:nvPr>
        </p:nvSpPr>
        <p:spPr>
          <a:xfrm>
            <a:off x="2002020" y="1877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rgbClr val="3EAD95"/>
                </a:solidFill>
                <a:latin typeface="Arial"/>
                <a:cs typeface="Arial Black"/>
              </a:defRPr>
            </a:lvl1pPr>
          </a:lstStyle>
          <a:p>
            <a:pPr lvl="0"/>
            <a:r>
              <a:rPr lang="en-US" dirty="0"/>
              <a:t>5</a:t>
            </a:r>
          </a:p>
        </p:txBody>
      </p:sp>
      <p:pic>
        <p:nvPicPr>
          <p:cNvPr id="22" name="Picture 1">
            <a:extLst>
              <a:ext uri="{FF2B5EF4-FFF2-40B4-BE49-F238E27FC236}">
                <a16:creationId xmlns:a16="http://schemas.microsoft.com/office/drawing/2014/main" id="{82E44B62-7925-6C47-8144-9F1222B53706}"/>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37158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23528" y="1563638"/>
            <a:ext cx="2520000" cy="288032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563638"/>
            <a:ext cx="2520000" cy="2860762"/>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563638"/>
            <a:ext cx="2520000" cy="2860762"/>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0" y="4797631"/>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251C71F6-E0A6-1740-B64F-38F332886BAF}" type="datetime1">
              <a:rPr lang="fr-FR" cap="all" smtClean="0"/>
              <a:pPr/>
              <a:t>26/02/2024</a:t>
            </a:fld>
            <a:endParaRPr lang="fr-FR" cap="all" dirty="0"/>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323850" y="843558"/>
            <a:ext cx="8424863" cy="539991"/>
          </a:xfrm>
        </p:spPr>
        <p:txBody>
          <a:bodyPr/>
          <a:lstStyle/>
          <a:p>
            <a:r>
              <a:rPr lang="fr-FR" dirty="0"/>
              <a:t>Sommaire</a:t>
            </a:r>
          </a:p>
        </p:txBody>
      </p:sp>
      <p:pic>
        <p:nvPicPr>
          <p:cNvPr id="3" name="Image 2" descr="Une image contenant texte, Police, capture d’écran, Graphique&#10;&#10;Description générée automatiquement">
            <a:extLst>
              <a:ext uri="{FF2B5EF4-FFF2-40B4-BE49-F238E27FC236}">
                <a16:creationId xmlns:a16="http://schemas.microsoft.com/office/drawing/2014/main" id="{94D39C34-363C-7173-0B34-95FAB1FE0C9E}"/>
              </a:ext>
            </a:extLst>
          </p:cNvPr>
          <p:cNvPicPr>
            <a:picLocks noChangeAspect="1"/>
          </p:cNvPicPr>
          <p:nvPr userDrawn="1"/>
        </p:nvPicPr>
        <p:blipFill>
          <a:blip r:embed="rId2"/>
          <a:stretch>
            <a:fillRect/>
          </a:stretch>
        </p:blipFill>
        <p:spPr>
          <a:xfrm>
            <a:off x="339997" y="168206"/>
            <a:ext cx="919635" cy="660939"/>
          </a:xfrm>
          <a:prstGeom prst="rect">
            <a:avLst/>
          </a:prstGeom>
        </p:spPr>
      </p:pic>
    </p:spTree>
    <p:extLst>
      <p:ext uri="{BB962C8B-B14F-4D97-AF65-F5344CB8AC3E}">
        <p14:creationId xmlns:p14="http://schemas.microsoft.com/office/powerpoint/2010/main" val="28881371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ontent A Progress 2 Color Bar">
    <p:spTree>
      <p:nvGrpSpPr>
        <p:cNvPr id="1" name=""/>
        <p:cNvGrpSpPr/>
        <p:nvPr/>
      </p:nvGrpSpPr>
      <p:grpSpPr>
        <a:xfrm>
          <a:off x="0" y="0"/>
          <a:ext cx="0" cy="0"/>
          <a:chOff x="0" y="0"/>
          <a:chExt cx="0" cy="0"/>
        </a:xfrm>
      </p:grpSpPr>
      <p:sp>
        <p:nvSpPr>
          <p:cNvPr id="8" name="Text Placeholder 18"/>
          <p:cNvSpPr>
            <a:spLocks noGrp="1"/>
          </p:cNvSpPr>
          <p:nvPr>
            <p:ph type="body" sz="quarter" idx="18" hasCustomPrompt="1"/>
          </p:nvPr>
        </p:nvSpPr>
        <p:spPr>
          <a:xfrm>
            <a:off x="347245" y="690809"/>
            <a:ext cx="843951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3" name="Text Placeholder 2"/>
          <p:cNvSpPr>
            <a:spLocks noGrp="1"/>
          </p:cNvSpPr>
          <p:nvPr>
            <p:ph type="body" sz="quarter" idx="19"/>
          </p:nvPr>
        </p:nvSpPr>
        <p:spPr>
          <a:xfrm>
            <a:off x="347247" y="1455045"/>
            <a:ext cx="8450390" cy="3040756"/>
          </a:xfrm>
        </p:spPr>
        <p:txBody>
          <a:bodyPr/>
          <a:lstStyle>
            <a:lvl1pPr marL="177404" indent="-177404">
              <a:buFont typeface="Arial" panose="020B0604020202020204" pitchFamily="34" charset="0"/>
              <a:buChar char="•"/>
              <a:defRPr>
                <a:solidFill>
                  <a:schemeClr val="bg2">
                    <a:lumMod val="10000"/>
                  </a:schemeClr>
                </a:solidFill>
              </a:defRPr>
            </a:lvl1pPr>
            <a:lvl2pPr>
              <a:defRPr>
                <a:solidFill>
                  <a:schemeClr val="bg2">
                    <a:lumMod val="10000"/>
                  </a:schemeClr>
                </a:solidFill>
              </a:defRPr>
            </a:lvl2pPr>
            <a:lvl3pPr>
              <a:defRPr>
                <a:solidFill>
                  <a:schemeClr val="bg2">
                    <a:lumMod val="10000"/>
                  </a:schemeClr>
                </a:solidFill>
              </a:defRPr>
            </a:lvl3pPr>
            <a:lvl4pPr>
              <a:defRPr>
                <a:solidFill>
                  <a:schemeClr val="bg2">
                    <a:lumMod val="10000"/>
                  </a:schemeClr>
                </a:solidFill>
              </a:defRPr>
            </a:lvl4pPr>
            <a:lvl5pPr>
              <a:defRPr>
                <a:solidFill>
                  <a:schemeClr val="bg2">
                    <a:lumMod val="1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8"/>
          <p:cNvSpPr>
            <a:spLocks noGrp="1"/>
          </p:cNvSpPr>
          <p:nvPr>
            <p:ph type="body" sz="quarter" idx="20" hasCustomPrompt="1"/>
          </p:nvPr>
        </p:nvSpPr>
        <p:spPr>
          <a:xfrm>
            <a:off x="347245" y="968604"/>
            <a:ext cx="8450390"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Page Subtitle Goes Here</a:t>
            </a:r>
          </a:p>
        </p:txBody>
      </p:sp>
      <p:sp>
        <p:nvSpPr>
          <p:cNvPr id="17" name="Oval 16"/>
          <p:cNvSpPr/>
          <p:nvPr userDrawn="1"/>
        </p:nvSpPr>
        <p:spPr>
          <a:xfrm>
            <a:off x="1630095" y="184835"/>
            <a:ext cx="240030" cy="239675"/>
          </a:xfrm>
          <a:prstGeom prst="ellipse">
            <a:avLst/>
          </a:prstGeom>
          <a:solidFill>
            <a:srgbClr val="058167">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18" name="Text Placeholder 18"/>
          <p:cNvSpPr>
            <a:spLocks noGrp="1"/>
          </p:cNvSpPr>
          <p:nvPr>
            <p:ph type="body" sz="quarter" idx="28" hasCustomPrompt="1"/>
          </p:nvPr>
        </p:nvSpPr>
        <p:spPr>
          <a:xfrm>
            <a:off x="1591459"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4</a:t>
            </a:r>
          </a:p>
        </p:txBody>
      </p:sp>
      <p:sp>
        <p:nvSpPr>
          <p:cNvPr id="19" name="Oval 18"/>
          <p:cNvSpPr/>
          <p:nvPr userDrawn="1"/>
        </p:nvSpPr>
        <p:spPr>
          <a:xfrm>
            <a:off x="1215359" y="184835"/>
            <a:ext cx="240030" cy="239675"/>
          </a:xfrm>
          <a:prstGeom prst="ellipse">
            <a:avLst/>
          </a:prstGeom>
          <a:solidFill>
            <a:srgbClr val="0EA7E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0" name="Text Placeholder 18"/>
          <p:cNvSpPr>
            <a:spLocks noGrp="1"/>
          </p:cNvSpPr>
          <p:nvPr>
            <p:ph type="body" sz="quarter" idx="27" hasCustomPrompt="1"/>
          </p:nvPr>
        </p:nvSpPr>
        <p:spPr>
          <a:xfrm>
            <a:off x="1176723"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3</a:t>
            </a:r>
          </a:p>
        </p:txBody>
      </p:sp>
      <p:sp>
        <p:nvSpPr>
          <p:cNvPr id="21" name="Oval 20"/>
          <p:cNvSpPr/>
          <p:nvPr userDrawn="1"/>
        </p:nvSpPr>
        <p:spPr>
          <a:xfrm>
            <a:off x="800621" y="184835"/>
            <a:ext cx="240030" cy="239675"/>
          </a:xfrm>
          <a:prstGeom prst="ellipse">
            <a:avLst/>
          </a:prstGeom>
          <a:solidFill>
            <a:srgbClr val="00A28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2" name="Text Placeholder 18"/>
          <p:cNvSpPr>
            <a:spLocks noGrp="1"/>
          </p:cNvSpPr>
          <p:nvPr>
            <p:ph type="body" sz="quarter" idx="26" hasCustomPrompt="1"/>
          </p:nvPr>
        </p:nvSpPr>
        <p:spPr>
          <a:xfrm>
            <a:off x="761986" y="184834"/>
            <a:ext cx="319565"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2</a:t>
            </a:r>
          </a:p>
        </p:txBody>
      </p:sp>
      <p:sp>
        <p:nvSpPr>
          <p:cNvPr id="23" name="Oval 22"/>
          <p:cNvSpPr/>
          <p:nvPr userDrawn="1"/>
        </p:nvSpPr>
        <p:spPr>
          <a:xfrm>
            <a:off x="385882" y="184835"/>
            <a:ext cx="240030" cy="239675"/>
          </a:xfrm>
          <a:prstGeom prst="ellipse">
            <a:avLst/>
          </a:prstGeom>
          <a:solidFill>
            <a:srgbClr val="70BF4A">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4" name="Text Placeholder 18"/>
          <p:cNvSpPr>
            <a:spLocks noGrp="1"/>
          </p:cNvSpPr>
          <p:nvPr>
            <p:ph type="body" sz="quarter" idx="25" hasCustomPrompt="1"/>
          </p:nvPr>
        </p:nvSpPr>
        <p:spPr>
          <a:xfrm>
            <a:off x="347246"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1</a:t>
            </a:r>
          </a:p>
        </p:txBody>
      </p:sp>
      <p:sp>
        <p:nvSpPr>
          <p:cNvPr id="34"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26" name="Oval 25"/>
          <p:cNvSpPr/>
          <p:nvPr userDrawn="1"/>
        </p:nvSpPr>
        <p:spPr>
          <a:xfrm flipH="1">
            <a:off x="2040659" y="194494"/>
            <a:ext cx="240030" cy="239675"/>
          </a:xfrm>
          <a:prstGeom prst="ellipse">
            <a:avLst/>
          </a:prstGeom>
          <a:solidFill>
            <a:srgbClr val="0C698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b="1" dirty="0"/>
          </a:p>
        </p:txBody>
      </p:sp>
      <p:sp>
        <p:nvSpPr>
          <p:cNvPr id="27" name="Text Placeholder 18"/>
          <p:cNvSpPr>
            <a:spLocks noGrp="1"/>
          </p:cNvSpPr>
          <p:nvPr>
            <p:ph type="body" sz="quarter" idx="29" hasCustomPrompt="1"/>
          </p:nvPr>
        </p:nvSpPr>
        <p:spPr>
          <a:xfrm>
            <a:off x="2002020" y="1877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5</a:t>
            </a:r>
          </a:p>
        </p:txBody>
      </p:sp>
      <p:pic>
        <p:nvPicPr>
          <p:cNvPr id="28" name="Picture 1">
            <a:extLst>
              <a:ext uri="{FF2B5EF4-FFF2-40B4-BE49-F238E27FC236}">
                <a16:creationId xmlns:a16="http://schemas.microsoft.com/office/drawing/2014/main" id="{2C881F0C-242D-9A4F-8D93-45107C54254F}"/>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241323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ntent A Progress 3 Color Bar">
    <p:spTree>
      <p:nvGrpSpPr>
        <p:cNvPr id="1" name=""/>
        <p:cNvGrpSpPr/>
        <p:nvPr/>
      </p:nvGrpSpPr>
      <p:grpSpPr>
        <a:xfrm>
          <a:off x="0" y="0"/>
          <a:ext cx="0" cy="0"/>
          <a:chOff x="0" y="0"/>
          <a:chExt cx="0" cy="0"/>
        </a:xfrm>
      </p:grpSpPr>
      <p:sp>
        <p:nvSpPr>
          <p:cNvPr id="8" name="Text Placeholder 18"/>
          <p:cNvSpPr>
            <a:spLocks noGrp="1"/>
          </p:cNvSpPr>
          <p:nvPr>
            <p:ph type="body" sz="quarter" idx="18" hasCustomPrompt="1"/>
          </p:nvPr>
        </p:nvSpPr>
        <p:spPr>
          <a:xfrm>
            <a:off x="347245" y="690809"/>
            <a:ext cx="843951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3" name="Text Placeholder 2"/>
          <p:cNvSpPr>
            <a:spLocks noGrp="1"/>
          </p:cNvSpPr>
          <p:nvPr>
            <p:ph type="body" sz="quarter" idx="19"/>
          </p:nvPr>
        </p:nvSpPr>
        <p:spPr>
          <a:xfrm>
            <a:off x="347247" y="1455045"/>
            <a:ext cx="8450390" cy="3040756"/>
          </a:xfrm>
        </p:spPr>
        <p:txBody>
          <a:bodyPr/>
          <a:lstStyle>
            <a:lvl1pPr marL="177404" indent="-177404">
              <a:buFont typeface="Arial" panose="020B0604020202020204" pitchFamily="34" charset="0"/>
              <a:buChar char="•"/>
              <a:defRPr>
                <a:solidFill>
                  <a:schemeClr val="bg2">
                    <a:lumMod val="10000"/>
                  </a:schemeClr>
                </a:solidFill>
              </a:defRPr>
            </a:lvl1pPr>
            <a:lvl2pPr>
              <a:defRPr>
                <a:solidFill>
                  <a:schemeClr val="bg2">
                    <a:lumMod val="10000"/>
                  </a:schemeClr>
                </a:solidFill>
              </a:defRPr>
            </a:lvl2pPr>
            <a:lvl3pPr>
              <a:defRPr>
                <a:solidFill>
                  <a:schemeClr val="bg2">
                    <a:lumMod val="10000"/>
                  </a:schemeClr>
                </a:solidFill>
              </a:defRPr>
            </a:lvl3pPr>
            <a:lvl4pP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8"/>
          <p:cNvSpPr>
            <a:spLocks noGrp="1"/>
          </p:cNvSpPr>
          <p:nvPr>
            <p:ph type="body" sz="quarter" idx="20" hasCustomPrompt="1"/>
          </p:nvPr>
        </p:nvSpPr>
        <p:spPr>
          <a:xfrm>
            <a:off x="347245" y="968604"/>
            <a:ext cx="8450390"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Page Subtitle Goes Here</a:t>
            </a:r>
          </a:p>
        </p:txBody>
      </p:sp>
      <p:sp>
        <p:nvSpPr>
          <p:cNvPr id="17" name="Oval 16"/>
          <p:cNvSpPr/>
          <p:nvPr userDrawn="1"/>
        </p:nvSpPr>
        <p:spPr>
          <a:xfrm>
            <a:off x="1630095" y="184835"/>
            <a:ext cx="240030" cy="239675"/>
          </a:xfrm>
          <a:prstGeom prst="ellipse">
            <a:avLst/>
          </a:prstGeom>
          <a:solidFill>
            <a:srgbClr val="058167">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18" name="Text Placeholder 18"/>
          <p:cNvSpPr>
            <a:spLocks noGrp="1"/>
          </p:cNvSpPr>
          <p:nvPr>
            <p:ph type="body" sz="quarter" idx="28" hasCustomPrompt="1"/>
          </p:nvPr>
        </p:nvSpPr>
        <p:spPr>
          <a:xfrm>
            <a:off x="1591459"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4</a:t>
            </a:r>
          </a:p>
        </p:txBody>
      </p:sp>
      <p:sp>
        <p:nvSpPr>
          <p:cNvPr id="19" name="Oval 18"/>
          <p:cNvSpPr/>
          <p:nvPr userDrawn="1"/>
        </p:nvSpPr>
        <p:spPr>
          <a:xfrm>
            <a:off x="1215359" y="184835"/>
            <a:ext cx="240030" cy="239675"/>
          </a:xfrm>
          <a:prstGeom prst="ellipse">
            <a:avLst/>
          </a:prstGeom>
          <a:solidFill>
            <a:srgbClr val="0E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0" name="Text Placeholder 18"/>
          <p:cNvSpPr>
            <a:spLocks noGrp="1"/>
          </p:cNvSpPr>
          <p:nvPr>
            <p:ph type="body" sz="quarter" idx="27" hasCustomPrompt="1"/>
          </p:nvPr>
        </p:nvSpPr>
        <p:spPr>
          <a:xfrm>
            <a:off x="1176723"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3</a:t>
            </a:r>
          </a:p>
        </p:txBody>
      </p:sp>
      <p:sp>
        <p:nvSpPr>
          <p:cNvPr id="21" name="Oval 20"/>
          <p:cNvSpPr/>
          <p:nvPr userDrawn="1"/>
        </p:nvSpPr>
        <p:spPr>
          <a:xfrm>
            <a:off x="800621" y="184835"/>
            <a:ext cx="240030" cy="239675"/>
          </a:xfrm>
          <a:prstGeom prst="ellipse">
            <a:avLst/>
          </a:prstGeom>
          <a:solidFill>
            <a:srgbClr val="00A28B">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2" name="Text Placeholder 18"/>
          <p:cNvSpPr>
            <a:spLocks noGrp="1"/>
          </p:cNvSpPr>
          <p:nvPr>
            <p:ph type="body" sz="quarter" idx="26" hasCustomPrompt="1"/>
          </p:nvPr>
        </p:nvSpPr>
        <p:spPr>
          <a:xfrm>
            <a:off x="761985"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2</a:t>
            </a:r>
          </a:p>
        </p:txBody>
      </p:sp>
      <p:sp>
        <p:nvSpPr>
          <p:cNvPr id="23" name="Oval 22"/>
          <p:cNvSpPr/>
          <p:nvPr userDrawn="1"/>
        </p:nvSpPr>
        <p:spPr>
          <a:xfrm>
            <a:off x="385882" y="184835"/>
            <a:ext cx="240030" cy="239675"/>
          </a:xfrm>
          <a:prstGeom prst="ellipse">
            <a:avLst/>
          </a:prstGeom>
          <a:solidFill>
            <a:srgbClr val="70BF4A">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4" name="Text Placeholder 18"/>
          <p:cNvSpPr>
            <a:spLocks noGrp="1"/>
          </p:cNvSpPr>
          <p:nvPr>
            <p:ph type="body" sz="quarter" idx="25" hasCustomPrompt="1"/>
          </p:nvPr>
        </p:nvSpPr>
        <p:spPr>
          <a:xfrm>
            <a:off x="347245"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1</a:t>
            </a:r>
          </a:p>
        </p:txBody>
      </p:sp>
      <p:sp>
        <p:nvSpPr>
          <p:cNvPr id="34"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26" name="Oval 25"/>
          <p:cNvSpPr/>
          <p:nvPr userDrawn="1"/>
        </p:nvSpPr>
        <p:spPr>
          <a:xfrm flipH="1">
            <a:off x="2040659" y="194494"/>
            <a:ext cx="240030" cy="239675"/>
          </a:xfrm>
          <a:prstGeom prst="ellipse">
            <a:avLst/>
          </a:prstGeom>
          <a:solidFill>
            <a:srgbClr val="0C698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b="1" dirty="0"/>
          </a:p>
        </p:txBody>
      </p:sp>
      <p:sp>
        <p:nvSpPr>
          <p:cNvPr id="27" name="Text Placeholder 18"/>
          <p:cNvSpPr>
            <a:spLocks noGrp="1"/>
          </p:cNvSpPr>
          <p:nvPr>
            <p:ph type="body" sz="quarter" idx="29" hasCustomPrompt="1"/>
          </p:nvPr>
        </p:nvSpPr>
        <p:spPr>
          <a:xfrm>
            <a:off x="2002020" y="1877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5</a:t>
            </a:r>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7246" y="4752664"/>
            <a:ext cx="1060709" cy="303766"/>
          </a:xfrm>
          <a:prstGeom prst="rect">
            <a:avLst/>
          </a:prstGeom>
        </p:spPr>
      </p:pic>
      <p:pic>
        <p:nvPicPr>
          <p:cNvPr id="29" name="Picture 1">
            <a:extLst>
              <a:ext uri="{FF2B5EF4-FFF2-40B4-BE49-F238E27FC236}">
                <a16:creationId xmlns:a16="http://schemas.microsoft.com/office/drawing/2014/main" id="{483EFFA1-61EB-6E4F-927B-C8E4F8C75CDA}"/>
              </a:ext>
            </a:extLst>
          </p:cNvPr>
          <p:cNvPicPr/>
          <p:nvPr userDrawn="1"/>
        </p:nvPicPr>
        <p:blipFill rotWithShape="1">
          <a:blip r:embed="rId3"/>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041260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ntent A Progress 4 Color Bar">
    <p:spTree>
      <p:nvGrpSpPr>
        <p:cNvPr id="1" name=""/>
        <p:cNvGrpSpPr/>
        <p:nvPr/>
      </p:nvGrpSpPr>
      <p:grpSpPr>
        <a:xfrm>
          <a:off x="0" y="0"/>
          <a:ext cx="0" cy="0"/>
          <a:chOff x="0" y="0"/>
          <a:chExt cx="0" cy="0"/>
        </a:xfrm>
      </p:grpSpPr>
      <p:sp>
        <p:nvSpPr>
          <p:cNvPr id="8" name="Text Placeholder 18"/>
          <p:cNvSpPr>
            <a:spLocks noGrp="1"/>
          </p:cNvSpPr>
          <p:nvPr>
            <p:ph type="body" sz="quarter" idx="18" hasCustomPrompt="1"/>
          </p:nvPr>
        </p:nvSpPr>
        <p:spPr>
          <a:xfrm>
            <a:off x="347245" y="690809"/>
            <a:ext cx="843951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3" name="Text Placeholder 2"/>
          <p:cNvSpPr>
            <a:spLocks noGrp="1"/>
          </p:cNvSpPr>
          <p:nvPr>
            <p:ph type="body" sz="quarter" idx="19"/>
          </p:nvPr>
        </p:nvSpPr>
        <p:spPr>
          <a:xfrm>
            <a:off x="347247" y="1455045"/>
            <a:ext cx="8450390" cy="3040756"/>
          </a:xfrm>
        </p:spPr>
        <p:txBody>
          <a:bodyPr/>
          <a:lstStyle>
            <a:lvl1pPr marL="177404" indent="-177404">
              <a:buFont typeface="Arial" panose="020B0604020202020204" pitchFamily="34" charset="0"/>
              <a:buChar char="•"/>
              <a:defRPr>
                <a:solidFill>
                  <a:schemeClr val="bg2">
                    <a:lumMod val="10000"/>
                  </a:schemeClr>
                </a:solidFill>
              </a:defRPr>
            </a:lvl1pPr>
            <a:lvl2pPr>
              <a:defRPr>
                <a:solidFill>
                  <a:schemeClr val="bg2">
                    <a:lumMod val="10000"/>
                  </a:schemeClr>
                </a:solidFill>
              </a:defRPr>
            </a:lvl2pPr>
            <a:lvl3pPr>
              <a:defRPr>
                <a:solidFill>
                  <a:schemeClr val="bg2">
                    <a:lumMod val="10000"/>
                  </a:schemeClr>
                </a:solidFill>
              </a:defRPr>
            </a:lvl3pPr>
            <a:lvl4pPr>
              <a:defRPr>
                <a:solidFill>
                  <a:schemeClr val="bg2">
                    <a:lumMod val="10000"/>
                  </a:schemeClr>
                </a:solidFill>
              </a:defRPr>
            </a:lvl4pPr>
            <a:lvl5pPr>
              <a:defRPr>
                <a:solidFill>
                  <a:schemeClr val="bg2">
                    <a:lumMod val="1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8"/>
          <p:cNvSpPr>
            <a:spLocks noGrp="1"/>
          </p:cNvSpPr>
          <p:nvPr>
            <p:ph type="body" sz="quarter" idx="20" hasCustomPrompt="1"/>
          </p:nvPr>
        </p:nvSpPr>
        <p:spPr>
          <a:xfrm>
            <a:off x="347245" y="968604"/>
            <a:ext cx="8450390"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Page Subtitle Goes Here</a:t>
            </a:r>
          </a:p>
        </p:txBody>
      </p:sp>
      <p:sp>
        <p:nvSpPr>
          <p:cNvPr id="17" name="Oval 16"/>
          <p:cNvSpPr/>
          <p:nvPr userDrawn="1"/>
        </p:nvSpPr>
        <p:spPr>
          <a:xfrm>
            <a:off x="1630095" y="184835"/>
            <a:ext cx="240030" cy="239675"/>
          </a:xfrm>
          <a:prstGeom prst="ellipse">
            <a:avLst/>
          </a:prstGeom>
          <a:solidFill>
            <a:srgbClr val="0581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18" name="Text Placeholder 18"/>
          <p:cNvSpPr>
            <a:spLocks noGrp="1"/>
          </p:cNvSpPr>
          <p:nvPr>
            <p:ph type="body" sz="quarter" idx="28" hasCustomPrompt="1"/>
          </p:nvPr>
        </p:nvSpPr>
        <p:spPr>
          <a:xfrm>
            <a:off x="1591459"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4</a:t>
            </a:r>
          </a:p>
        </p:txBody>
      </p:sp>
      <p:sp>
        <p:nvSpPr>
          <p:cNvPr id="19" name="Oval 18"/>
          <p:cNvSpPr/>
          <p:nvPr userDrawn="1"/>
        </p:nvSpPr>
        <p:spPr>
          <a:xfrm>
            <a:off x="1215359" y="184835"/>
            <a:ext cx="240030" cy="239675"/>
          </a:xfrm>
          <a:prstGeom prst="ellipse">
            <a:avLst/>
          </a:prstGeom>
          <a:solidFill>
            <a:srgbClr val="0EA7E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0" name="Text Placeholder 18"/>
          <p:cNvSpPr>
            <a:spLocks noGrp="1"/>
          </p:cNvSpPr>
          <p:nvPr>
            <p:ph type="body" sz="quarter" idx="27" hasCustomPrompt="1"/>
          </p:nvPr>
        </p:nvSpPr>
        <p:spPr>
          <a:xfrm>
            <a:off x="1176723"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3</a:t>
            </a:r>
          </a:p>
        </p:txBody>
      </p:sp>
      <p:sp>
        <p:nvSpPr>
          <p:cNvPr id="21" name="Oval 20"/>
          <p:cNvSpPr/>
          <p:nvPr userDrawn="1"/>
        </p:nvSpPr>
        <p:spPr>
          <a:xfrm>
            <a:off x="800621" y="184835"/>
            <a:ext cx="240030" cy="239675"/>
          </a:xfrm>
          <a:prstGeom prst="ellipse">
            <a:avLst/>
          </a:prstGeom>
          <a:solidFill>
            <a:srgbClr val="00A28B">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2" name="Text Placeholder 18"/>
          <p:cNvSpPr>
            <a:spLocks noGrp="1"/>
          </p:cNvSpPr>
          <p:nvPr>
            <p:ph type="body" sz="quarter" idx="26" hasCustomPrompt="1"/>
          </p:nvPr>
        </p:nvSpPr>
        <p:spPr>
          <a:xfrm>
            <a:off x="761985"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2</a:t>
            </a:r>
          </a:p>
        </p:txBody>
      </p:sp>
      <p:sp>
        <p:nvSpPr>
          <p:cNvPr id="23" name="Oval 22"/>
          <p:cNvSpPr/>
          <p:nvPr userDrawn="1"/>
        </p:nvSpPr>
        <p:spPr>
          <a:xfrm>
            <a:off x="385882" y="184835"/>
            <a:ext cx="240030" cy="239675"/>
          </a:xfrm>
          <a:prstGeom prst="ellipse">
            <a:avLst/>
          </a:prstGeom>
          <a:solidFill>
            <a:srgbClr val="70BF4A">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4" name="Text Placeholder 18"/>
          <p:cNvSpPr>
            <a:spLocks noGrp="1"/>
          </p:cNvSpPr>
          <p:nvPr>
            <p:ph type="body" sz="quarter" idx="25" hasCustomPrompt="1"/>
          </p:nvPr>
        </p:nvSpPr>
        <p:spPr>
          <a:xfrm>
            <a:off x="349277" y="18455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1</a:t>
            </a:r>
          </a:p>
        </p:txBody>
      </p:sp>
      <p:sp>
        <p:nvSpPr>
          <p:cNvPr id="34"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26" name="Oval 25"/>
          <p:cNvSpPr/>
          <p:nvPr userDrawn="1"/>
        </p:nvSpPr>
        <p:spPr>
          <a:xfrm flipH="1">
            <a:off x="2040659" y="194494"/>
            <a:ext cx="240030" cy="239675"/>
          </a:xfrm>
          <a:prstGeom prst="ellipse">
            <a:avLst/>
          </a:prstGeom>
          <a:solidFill>
            <a:srgbClr val="0C698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b="1" dirty="0"/>
          </a:p>
        </p:txBody>
      </p:sp>
      <p:sp>
        <p:nvSpPr>
          <p:cNvPr id="27" name="Text Placeholder 18"/>
          <p:cNvSpPr>
            <a:spLocks noGrp="1"/>
          </p:cNvSpPr>
          <p:nvPr>
            <p:ph type="body" sz="quarter" idx="29" hasCustomPrompt="1"/>
          </p:nvPr>
        </p:nvSpPr>
        <p:spPr>
          <a:xfrm>
            <a:off x="2002020" y="1877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5</a:t>
            </a:r>
          </a:p>
        </p:txBody>
      </p:sp>
      <p:pic>
        <p:nvPicPr>
          <p:cNvPr id="29" name="Picture 1">
            <a:extLst>
              <a:ext uri="{FF2B5EF4-FFF2-40B4-BE49-F238E27FC236}">
                <a16:creationId xmlns:a16="http://schemas.microsoft.com/office/drawing/2014/main" id="{E80D2577-435B-8049-BF2F-140E30102E02}"/>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237461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ontent A Progress 4 Color Bar">
    <p:spTree>
      <p:nvGrpSpPr>
        <p:cNvPr id="1" name=""/>
        <p:cNvGrpSpPr/>
        <p:nvPr/>
      </p:nvGrpSpPr>
      <p:grpSpPr>
        <a:xfrm>
          <a:off x="0" y="0"/>
          <a:ext cx="0" cy="0"/>
          <a:chOff x="0" y="0"/>
          <a:chExt cx="0" cy="0"/>
        </a:xfrm>
      </p:grpSpPr>
      <p:sp>
        <p:nvSpPr>
          <p:cNvPr id="8" name="Text Placeholder 18"/>
          <p:cNvSpPr>
            <a:spLocks noGrp="1"/>
          </p:cNvSpPr>
          <p:nvPr>
            <p:ph type="body" sz="quarter" idx="18" hasCustomPrompt="1"/>
          </p:nvPr>
        </p:nvSpPr>
        <p:spPr>
          <a:xfrm>
            <a:off x="347245" y="690809"/>
            <a:ext cx="843951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3" name="Text Placeholder 2"/>
          <p:cNvSpPr>
            <a:spLocks noGrp="1"/>
          </p:cNvSpPr>
          <p:nvPr>
            <p:ph type="body" sz="quarter" idx="19"/>
          </p:nvPr>
        </p:nvSpPr>
        <p:spPr>
          <a:xfrm>
            <a:off x="347247" y="1455045"/>
            <a:ext cx="8450390" cy="3040756"/>
          </a:xfrm>
        </p:spPr>
        <p:txBody>
          <a:bodyPr/>
          <a:lstStyle>
            <a:lvl1pPr marL="177404" indent="-177404">
              <a:buFont typeface="Arial" panose="020B0604020202020204" pitchFamily="34" charset="0"/>
              <a:buChar char="•"/>
              <a:defRPr>
                <a:solidFill>
                  <a:schemeClr val="bg2">
                    <a:lumMod val="10000"/>
                  </a:schemeClr>
                </a:solidFill>
              </a:defRPr>
            </a:lvl1pPr>
            <a:lvl2pPr>
              <a:defRPr>
                <a:solidFill>
                  <a:schemeClr val="bg2">
                    <a:lumMod val="10000"/>
                  </a:schemeClr>
                </a:solidFill>
              </a:defRPr>
            </a:lvl2pPr>
            <a:lvl3pPr>
              <a:defRPr>
                <a:solidFill>
                  <a:schemeClr val="bg2">
                    <a:lumMod val="10000"/>
                  </a:schemeClr>
                </a:solidFill>
              </a:defRPr>
            </a:lvl3pPr>
            <a:lvl4pPr>
              <a:defRPr>
                <a:solidFill>
                  <a:schemeClr val="bg2">
                    <a:lumMod val="10000"/>
                  </a:schemeClr>
                </a:solidFill>
              </a:defRPr>
            </a:lvl4pPr>
            <a:lvl5pPr>
              <a:defRPr>
                <a:solidFill>
                  <a:schemeClr val="bg2">
                    <a:lumMod val="1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8"/>
          <p:cNvSpPr>
            <a:spLocks noGrp="1"/>
          </p:cNvSpPr>
          <p:nvPr>
            <p:ph type="body" sz="quarter" idx="20" hasCustomPrompt="1"/>
          </p:nvPr>
        </p:nvSpPr>
        <p:spPr>
          <a:xfrm>
            <a:off x="347245" y="968604"/>
            <a:ext cx="8450390"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Page Subtitle Goes Here</a:t>
            </a:r>
          </a:p>
        </p:txBody>
      </p:sp>
      <p:sp>
        <p:nvSpPr>
          <p:cNvPr id="17" name="Oval 16"/>
          <p:cNvSpPr/>
          <p:nvPr userDrawn="1"/>
        </p:nvSpPr>
        <p:spPr>
          <a:xfrm>
            <a:off x="1630095" y="184835"/>
            <a:ext cx="240030" cy="239675"/>
          </a:xfrm>
          <a:prstGeom prst="ellipse">
            <a:avLst/>
          </a:prstGeom>
          <a:solidFill>
            <a:srgbClr val="058167">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18" name="Text Placeholder 18"/>
          <p:cNvSpPr>
            <a:spLocks noGrp="1"/>
          </p:cNvSpPr>
          <p:nvPr>
            <p:ph type="body" sz="quarter" idx="28" hasCustomPrompt="1"/>
          </p:nvPr>
        </p:nvSpPr>
        <p:spPr>
          <a:xfrm>
            <a:off x="1591459"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4</a:t>
            </a:r>
          </a:p>
        </p:txBody>
      </p:sp>
      <p:sp>
        <p:nvSpPr>
          <p:cNvPr id="19" name="Oval 18"/>
          <p:cNvSpPr/>
          <p:nvPr userDrawn="1"/>
        </p:nvSpPr>
        <p:spPr>
          <a:xfrm>
            <a:off x="1215359" y="184835"/>
            <a:ext cx="240030" cy="239675"/>
          </a:xfrm>
          <a:prstGeom prst="ellipse">
            <a:avLst/>
          </a:prstGeom>
          <a:solidFill>
            <a:srgbClr val="0EA7E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0" name="Text Placeholder 18"/>
          <p:cNvSpPr>
            <a:spLocks noGrp="1"/>
          </p:cNvSpPr>
          <p:nvPr>
            <p:ph type="body" sz="quarter" idx="27" hasCustomPrompt="1"/>
          </p:nvPr>
        </p:nvSpPr>
        <p:spPr>
          <a:xfrm>
            <a:off x="1176723"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3</a:t>
            </a:r>
          </a:p>
        </p:txBody>
      </p:sp>
      <p:sp>
        <p:nvSpPr>
          <p:cNvPr id="21" name="Oval 20"/>
          <p:cNvSpPr/>
          <p:nvPr userDrawn="1"/>
        </p:nvSpPr>
        <p:spPr>
          <a:xfrm>
            <a:off x="800621" y="184835"/>
            <a:ext cx="240030" cy="239675"/>
          </a:xfrm>
          <a:prstGeom prst="ellipse">
            <a:avLst/>
          </a:prstGeom>
          <a:solidFill>
            <a:srgbClr val="00A28B">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2" name="Text Placeholder 18"/>
          <p:cNvSpPr>
            <a:spLocks noGrp="1"/>
          </p:cNvSpPr>
          <p:nvPr>
            <p:ph type="body" sz="quarter" idx="26" hasCustomPrompt="1"/>
          </p:nvPr>
        </p:nvSpPr>
        <p:spPr>
          <a:xfrm>
            <a:off x="761985" y="1848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2</a:t>
            </a:r>
          </a:p>
        </p:txBody>
      </p:sp>
      <p:sp>
        <p:nvSpPr>
          <p:cNvPr id="23" name="Oval 22"/>
          <p:cNvSpPr/>
          <p:nvPr userDrawn="1"/>
        </p:nvSpPr>
        <p:spPr>
          <a:xfrm>
            <a:off x="385882" y="184835"/>
            <a:ext cx="240030" cy="239675"/>
          </a:xfrm>
          <a:prstGeom prst="ellipse">
            <a:avLst/>
          </a:prstGeom>
          <a:solidFill>
            <a:srgbClr val="70BF4A">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50"/>
          </a:p>
        </p:txBody>
      </p:sp>
      <p:sp>
        <p:nvSpPr>
          <p:cNvPr id="24" name="Text Placeholder 18"/>
          <p:cNvSpPr>
            <a:spLocks noGrp="1"/>
          </p:cNvSpPr>
          <p:nvPr>
            <p:ph type="body" sz="quarter" idx="25" hasCustomPrompt="1"/>
          </p:nvPr>
        </p:nvSpPr>
        <p:spPr>
          <a:xfrm>
            <a:off x="349277" y="18455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1</a:t>
            </a:r>
          </a:p>
        </p:txBody>
      </p:sp>
      <p:sp>
        <p:nvSpPr>
          <p:cNvPr id="34"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26" name="Oval 25"/>
          <p:cNvSpPr/>
          <p:nvPr userDrawn="1"/>
        </p:nvSpPr>
        <p:spPr>
          <a:xfrm flipH="1">
            <a:off x="2040659" y="194494"/>
            <a:ext cx="240030" cy="239675"/>
          </a:xfrm>
          <a:prstGeom prst="ellipse">
            <a:avLst/>
          </a:prstGeom>
          <a:solidFill>
            <a:srgbClr val="0C69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b="1" dirty="0"/>
          </a:p>
        </p:txBody>
      </p:sp>
      <p:sp>
        <p:nvSpPr>
          <p:cNvPr id="27" name="Text Placeholder 18"/>
          <p:cNvSpPr>
            <a:spLocks noGrp="1"/>
          </p:cNvSpPr>
          <p:nvPr>
            <p:ph type="body" sz="quarter" idx="29" hasCustomPrompt="1"/>
          </p:nvPr>
        </p:nvSpPr>
        <p:spPr>
          <a:xfrm>
            <a:off x="2002020" y="187734"/>
            <a:ext cx="319566" cy="239675"/>
          </a:xfrm>
          <a:prstGeom prst="rect">
            <a:avLst/>
          </a:prstGeom>
        </p:spPr>
        <p:txBody>
          <a:bodyPr vert="horz" lIns="0" tIns="0" rIns="0" bIns="0" anchor="ctr" anchorCtr="0">
            <a:normAutofit/>
          </a:bodyPr>
          <a:lstStyle>
            <a:lvl1pPr marL="0" indent="0" algn="ctr">
              <a:lnSpc>
                <a:spcPct val="100000"/>
              </a:lnSpc>
              <a:spcBef>
                <a:spcPts val="0"/>
              </a:spcBef>
              <a:buNone/>
              <a:defRPr sz="900" b="1" i="0" cap="none" spc="38" baseline="0">
                <a:solidFill>
                  <a:schemeClr val="bg1"/>
                </a:solidFill>
                <a:latin typeface="Arial"/>
                <a:cs typeface="Arial Black"/>
              </a:defRPr>
            </a:lvl1pPr>
          </a:lstStyle>
          <a:p>
            <a:pPr lvl="0"/>
            <a:r>
              <a:rPr lang="en-US" dirty="0"/>
              <a:t>5</a:t>
            </a:r>
          </a:p>
        </p:txBody>
      </p:sp>
      <p:pic>
        <p:nvPicPr>
          <p:cNvPr id="30" name="Picture 1">
            <a:extLst>
              <a:ext uri="{FF2B5EF4-FFF2-40B4-BE49-F238E27FC236}">
                <a16:creationId xmlns:a16="http://schemas.microsoft.com/office/drawing/2014/main" id="{0F8A0743-E3ED-3747-9521-59300BECEAD1}"/>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587362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Content A w/o subtitle Color Bar">
    <p:spTree>
      <p:nvGrpSpPr>
        <p:cNvPr id="1" name=""/>
        <p:cNvGrpSpPr/>
        <p:nvPr/>
      </p:nvGrpSpPr>
      <p:grpSpPr>
        <a:xfrm>
          <a:off x="0" y="0"/>
          <a:ext cx="0" cy="0"/>
          <a:chOff x="0" y="0"/>
          <a:chExt cx="0" cy="0"/>
        </a:xfrm>
      </p:grpSpPr>
      <p:sp>
        <p:nvSpPr>
          <p:cNvPr id="8" name="Text Placeholder 18"/>
          <p:cNvSpPr>
            <a:spLocks noGrp="1"/>
          </p:cNvSpPr>
          <p:nvPr>
            <p:ph type="body" sz="quarter" idx="18" hasCustomPrompt="1"/>
          </p:nvPr>
        </p:nvSpPr>
        <p:spPr>
          <a:xfrm>
            <a:off x="347245" y="263589"/>
            <a:ext cx="8450390" cy="470750"/>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3" name="Text Placeholder 2"/>
          <p:cNvSpPr>
            <a:spLocks noGrp="1"/>
          </p:cNvSpPr>
          <p:nvPr>
            <p:ph type="body" sz="quarter" idx="19"/>
          </p:nvPr>
        </p:nvSpPr>
        <p:spPr>
          <a:xfrm>
            <a:off x="347245" y="978108"/>
            <a:ext cx="8450390" cy="3517693"/>
          </a:xfrm>
        </p:spPr>
        <p:txBody>
          <a:bodyPr/>
          <a:lstStyle>
            <a:lvl1pPr marL="177404" indent="-177404">
              <a:buFont typeface="Arial" panose="020B0604020202020204" pitchFamily="34" charset="0"/>
              <a:buChar cha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pic>
        <p:nvPicPr>
          <p:cNvPr id="13" name="Picture 1">
            <a:extLst>
              <a:ext uri="{FF2B5EF4-FFF2-40B4-BE49-F238E27FC236}">
                <a16:creationId xmlns:a16="http://schemas.microsoft.com/office/drawing/2014/main" id="{CCD282ED-73B7-B04C-A016-236CC99F3E96}"/>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994213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Content A Right Artwork">
    <p:spTree>
      <p:nvGrpSpPr>
        <p:cNvPr id="1" name=""/>
        <p:cNvGrpSpPr/>
        <p:nvPr/>
      </p:nvGrpSpPr>
      <p:grpSpPr>
        <a:xfrm>
          <a:off x="0" y="0"/>
          <a:ext cx="0" cy="0"/>
          <a:chOff x="0" y="0"/>
          <a:chExt cx="0" cy="0"/>
        </a:xfrm>
      </p:grpSpPr>
      <p:sp>
        <p:nvSpPr>
          <p:cNvPr id="8" name="Text Placeholder 18"/>
          <p:cNvSpPr>
            <a:spLocks noGrp="1"/>
          </p:cNvSpPr>
          <p:nvPr>
            <p:ph type="body" sz="quarter" idx="18" hasCustomPrompt="1"/>
          </p:nvPr>
        </p:nvSpPr>
        <p:spPr>
          <a:xfrm>
            <a:off x="347247" y="266744"/>
            <a:ext cx="6659611" cy="266122"/>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3" name="Text Placeholder 2"/>
          <p:cNvSpPr>
            <a:spLocks noGrp="1"/>
          </p:cNvSpPr>
          <p:nvPr>
            <p:ph type="body" sz="quarter" idx="19"/>
          </p:nvPr>
        </p:nvSpPr>
        <p:spPr>
          <a:xfrm>
            <a:off x="347247" y="1002415"/>
            <a:ext cx="8450390" cy="3493386"/>
          </a:xfrm>
        </p:spPr>
        <p:txBody>
          <a:bodyPr/>
          <a:lstStyle>
            <a:lvl1pPr marL="177404" indent="-177404">
              <a:buFont typeface="Arial" panose="020B0604020202020204" pitchFamily="34" charset="0"/>
              <a:buChar cha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8"/>
          <p:cNvSpPr>
            <a:spLocks noGrp="1"/>
          </p:cNvSpPr>
          <p:nvPr>
            <p:ph type="body" sz="quarter" idx="20" hasCustomPrompt="1"/>
          </p:nvPr>
        </p:nvSpPr>
        <p:spPr>
          <a:xfrm>
            <a:off x="347246" y="544539"/>
            <a:ext cx="6650928" cy="205798"/>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Page Subtitle Goes Here</a:t>
            </a:r>
          </a:p>
        </p:txBody>
      </p:sp>
      <p:sp>
        <p:nvSpPr>
          <p:cNvPr id="11"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pic>
        <p:nvPicPr>
          <p:cNvPr id="6" name="Picture 1">
            <a:extLst>
              <a:ext uri="{FF2B5EF4-FFF2-40B4-BE49-F238E27FC236}">
                <a16:creationId xmlns:a16="http://schemas.microsoft.com/office/drawing/2014/main" id="{4711F778-F8D0-4A27-A2AD-FEB691C0C6BD}"/>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96235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ntent B Color Bar">
    <p:spTree>
      <p:nvGrpSpPr>
        <p:cNvPr id="1" name=""/>
        <p:cNvGrpSpPr/>
        <p:nvPr/>
      </p:nvGrpSpPr>
      <p:grpSpPr>
        <a:xfrm>
          <a:off x="0" y="0"/>
          <a:ext cx="0" cy="0"/>
          <a:chOff x="0" y="0"/>
          <a:chExt cx="0" cy="0"/>
        </a:xfrm>
      </p:grpSpPr>
      <p:sp>
        <p:nvSpPr>
          <p:cNvPr id="12" name="Text Placeholder 2"/>
          <p:cNvSpPr>
            <a:spLocks noGrp="1"/>
          </p:cNvSpPr>
          <p:nvPr>
            <p:ph type="body" sz="quarter" idx="20"/>
          </p:nvPr>
        </p:nvSpPr>
        <p:spPr>
          <a:xfrm>
            <a:off x="4674727" y="978109"/>
            <a:ext cx="4122909" cy="3517692"/>
          </a:xfrm>
        </p:spPr>
        <p:txBody>
          <a:bodyPr/>
          <a:lstStyle>
            <a:lvl1pPr marL="177404" indent="-177404">
              <a:buFont typeface="Arial" panose="020B0604020202020204" pitchFamily="34" charset="0"/>
              <a:buChar cha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8"/>
          <p:cNvSpPr>
            <a:spLocks noGrp="1"/>
          </p:cNvSpPr>
          <p:nvPr>
            <p:ph type="body" sz="quarter" idx="18" hasCustomPrompt="1"/>
          </p:nvPr>
        </p:nvSpPr>
        <p:spPr>
          <a:xfrm>
            <a:off x="347245" y="256989"/>
            <a:ext cx="8450390"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13" name="Text Placeholder 18"/>
          <p:cNvSpPr>
            <a:spLocks noGrp="1"/>
          </p:cNvSpPr>
          <p:nvPr>
            <p:ph type="body" sz="quarter" idx="21" hasCustomPrompt="1"/>
          </p:nvPr>
        </p:nvSpPr>
        <p:spPr>
          <a:xfrm>
            <a:off x="347246" y="534784"/>
            <a:ext cx="8450389"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Page Subtitle Goes Here</a:t>
            </a:r>
          </a:p>
        </p:txBody>
      </p:sp>
      <p:sp>
        <p:nvSpPr>
          <p:cNvPr id="9"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5" name="Content Placeholder 4"/>
          <p:cNvSpPr>
            <a:spLocks noGrp="1"/>
          </p:cNvSpPr>
          <p:nvPr>
            <p:ph sz="quarter" idx="22" hasCustomPrompt="1"/>
          </p:nvPr>
        </p:nvSpPr>
        <p:spPr>
          <a:xfrm>
            <a:off x="347245" y="1001230"/>
            <a:ext cx="4164012" cy="3517106"/>
          </a:xfrm>
        </p:spPr>
        <p:txBody>
          <a:bodyPr/>
          <a:lstStyle>
            <a:lvl1pPr marL="214313" indent="-214313">
              <a:buFont typeface="Arial" panose="020B0604020202020204" pitchFamily="34" charset="0"/>
              <a:buChar char="•"/>
              <a:defRPr baseline="0"/>
            </a:lvl1pPr>
          </a:lstStyle>
          <a:p>
            <a:pPr lvl="0"/>
            <a:r>
              <a:rPr lang="en-US" dirty="0"/>
              <a:t>Click Icons to </a:t>
            </a:r>
            <a:r>
              <a:rPr lang="en-US"/>
              <a:t>add media</a:t>
            </a:r>
            <a:endParaRPr lang="en-US" dirty="0"/>
          </a:p>
        </p:txBody>
      </p:sp>
      <p:pic>
        <p:nvPicPr>
          <p:cNvPr id="15" name="Picture 1">
            <a:extLst>
              <a:ext uri="{FF2B5EF4-FFF2-40B4-BE49-F238E27FC236}">
                <a16:creationId xmlns:a16="http://schemas.microsoft.com/office/drawing/2014/main" id="{1607DE25-9360-534C-A19C-EE132757DD6B}"/>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604523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ntent B w/o Subtitle Color Bar">
    <p:spTree>
      <p:nvGrpSpPr>
        <p:cNvPr id="1" name=""/>
        <p:cNvGrpSpPr/>
        <p:nvPr/>
      </p:nvGrpSpPr>
      <p:grpSpPr>
        <a:xfrm>
          <a:off x="0" y="0"/>
          <a:ext cx="0" cy="0"/>
          <a:chOff x="0" y="0"/>
          <a:chExt cx="0" cy="0"/>
        </a:xfrm>
      </p:grpSpPr>
      <p:sp>
        <p:nvSpPr>
          <p:cNvPr id="12" name="Text Placeholder 2"/>
          <p:cNvSpPr>
            <a:spLocks noGrp="1"/>
          </p:cNvSpPr>
          <p:nvPr>
            <p:ph type="body" sz="quarter" idx="20"/>
          </p:nvPr>
        </p:nvSpPr>
        <p:spPr>
          <a:xfrm>
            <a:off x="4674727" y="978109"/>
            <a:ext cx="4122909" cy="3527025"/>
          </a:xfrm>
        </p:spPr>
        <p:txBody>
          <a:bodyPr/>
          <a:lstStyle>
            <a:lvl1pPr marL="177404" indent="-177404">
              <a:buFont typeface="Arial" panose="020B0604020202020204" pitchFamily="34" charset="0"/>
              <a:buChar cha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8"/>
          <p:cNvSpPr>
            <a:spLocks noGrp="1"/>
          </p:cNvSpPr>
          <p:nvPr>
            <p:ph type="body" sz="quarter" idx="18" hasCustomPrompt="1"/>
          </p:nvPr>
        </p:nvSpPr>
        <p:spPr>
          <a:xfrm>
            <a:off x="347245" y="269389"/>
            <a:ext cx="8450390"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9"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10" name="Content Placeholder 4"/>
          <p:cNvSpPr>
            <a:spLocks noGrp="1"/>
          </p:cNvSpPr>
          <p:nvPr>
            <p:ph sz="quarter" idx="22" hasCustomPrompt="1"/>
          </p:nvPr>
        </p:nvSpPr>
        <p:spPr>
          <a:xfrm>
            <a:off x="347245" y="1001230"/>
            <a:ext cx="4164012" cy="3517106"/>
          </a:xfrm>
        </p:spPr>
        <p:txBody>
          <a:bodyPr/>
          <a:lstStyle>
            <a:lvl1pPr marL="177404" indent="-177404">
              <a:buFont typeface="Arial" panose="020B0604020202020204" pitchFamily="34" charset="0"/>
              <a:buChar char="•"/>
              <a:defRPr baseline="0"/>
            </a:lvl1pPr>
          </a:lstStyle>
          <a:p>
            <a:pPr lvl="0"/>
            <a:r>
              <a:rPr lang="en-US" dirty="0"/>
              <a:t>Click Icons to add media</a:t>
            </a:r>
          </a:p>
        </p:txBody>
      </p:sp>
      <p:pic>
        <p:nvPicPr>
          <p:cNvPr id="15" name="Picture 1">
            <a:extLst>
              <a:ext uri="{FF2B5EF4-FFF2-40B4-BE49-F238E27FC236}">
                <a16:creationId xmlns:a16="http://schemas.microsoft.com/office/drawing/2014/main" id="{1C038596-9F56-054C-B0FE-6087231FCF54}"/>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377989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ntent B Right Artwork">
    <p:spTree>
      <p:nvGrpSpPr>
        <p:cNvPr id="1" name=""/>
        <p:cNvGrpSpPr/>
        <p:nvPr/>
      </p:nvGrpSpPr>
      <p:grpSpPr>
        <a:xfrm>
          <a:off x="0" y="0"/>
          <a:ext cx="0" cy="0"/>
          <a:chOff x="0" y="0"/>
          <a:chExt cx="0" cy="0"/>
        </a:xfrm>
      </p:grpSpPr>
      <p:sp>
        <p:nvSpPr>
          <p:cNvPr id="12" name="Text Placeholder 2"/>
          <p:cNvSpPr>
            <a:spLocks noGrp="1"/>
          </p:cNvSpPr>
          <p:nvPr>
            <p:ph type="body" sz="quarter" idx="20"/>
          </p:nvPr>
        </p:nvSpPr>
        <p:spPr>
          <a:xfrm>
            <a:off x="3960109" y="1004204"/>
            <a:ext cx="3143425" cy="3500930"/>
          </a:xfrm>
        </p:spPr>
        <p:txBody>
          <a:bodyPr/>
          <a:lstStyle>
            <a:lvl1pPr marL="177404" indent="-177404">
              <a:buFont typeface="Arial" panose="020B0604020202020204" pitchFamily="34" charset="0"/>
              <a:buChar cha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8"/>
          <p:cNvSpPr>
            <a:spLocks noGrp="1"/>
          </p:cNvSpPr>
          <p:nvPr>
            <p:ph type="body" sz="quarter" idx="18" hasCustomPrompt="1"/>
          </p:nvPr>
        </p:nvSpPr>
        <p:spPr>
          <a:xfrm>
            <a:off x="347245" y="263589"/>
            <a:ext cx="675628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13" name="Text Placeholder 18"/>
          <p:cNvSpPr>
            <a:spLocks noGrp="1"/>
          </p:cNvSpPr>
          <p:nvPr>
            <p:ph type="body" sz="quarter" idx="21" hasCustomPrompt="1"/>
          </p:nvPr>
        </p:nvSpPr>
        <p:spPr>
          <a:xfrm>
            <a:off x="347246" y="541384"/>
            <a:ext cx="6756287"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Page Subtitle Goes Here</a:t>
            </a:r>
          </a:p>
        </p:txBody>
      </p:sp>
      <p:sp>
        <p:nvSpPr>
          <p:cNvPr id="14"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8" name="Content Placeholder 4"/>
          <p:cNvSpPr>
            <a:spLocks noGrp="1"/>
          </p:cNvSpPr>
          <p:nvPr>
            <p:ph sz="quarter" idx="22" hasCustomPrompt="1"/>
          </p:nvPr>
        </p:nvSpPr>
        <p:spPr>
          <a:xfrm>
            <a:off x="347245" y="1002414"/>
            <a:ext cx="3454734" cy="3515921"/>
          </a:xfrm>
        </p:spPr>
        <p:txBody>
          <a:bodyPr/>
          <a:lstStyle>
            <a:lvl1pPr marL="177404" indent="-177404">
              <a:buFont typeface="Arial" panose="020B0604020202020204" pitchFamily="34" charset="0"/>
              <a:buChar char="•"/>
              <a:defRPr baseline="0"/>
            </a:lvl1pPr>
          </a:lstStyle>
          <a:p>
            <a:pPr lvl="0"/>
            <a:r>
              <a:rPr lang="en-US" dirty="0"/>
              <a:t>Click Icons to </a:t>
            </a:r>
            <a:r>
              <a:rPr lang="en-US"/>
              <a:t>add media</a:t>
            </a:r>
            <a:endParaRPr lang="en-US" dirty="0"/>
          </a:p>
        </p:txBody>
      </p:sp>
      <p:pic>
        <p:nvPicPr>
          <p:cNvPr id="7" name="Picture 1">
            <a:extLst>
              <a:ext uri="{FF2B5EF4-FFF2-40B4-BE49-F238E27FC236}">
                <a16:creationId xmlns:a16="http://schemas.microsoft.com/office/drawing/2014/main" id="{5E821466-4BBE-44C5-9144-CF132BBEA8D9}"/>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502155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ontent C Color Bar">
    <p:spTree>
      <p:nvGrpSpPr>
        <p:cNvPr id="1" name=""/>
        <p:cNvGrpSpPr/>
        <p:nvPr/>
      </p:nvGrpSpPr>
      <p:grpSpPr>
        <a:xfrm>
          <a:off x="0" y="0"/>
          <a:ext cx="0" cy="0"/>
          <a:chOff x="0" y="0"/>
          <a:chExt cx="0" cy="0"/>
        </a:xfrm>
      </p:grpSpPr>
      <p:sp>
        <p:nvSpPr>
          <p:cNvPr id="26" name="Picture Placeholder 2"/>
          <p:cNvSpPr>
            <a:spLocks noGrp="1"/>
          </p:cNvSpPr>
          <p:nvPr>
            <p:ph type="pic" sz="quarter" idx="27"/>
          </p:nvPr>
        </p:nvSpPr>
        <p:spPr>
          <a:xfrm>
            <a:off x="347246" y="978108"/>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p>
        </p:txBody>
      </p:sp>
      <p:sp>
        <p:nvSpPr>
          <p:cNvPr id="27" name="Picture Placeholder 2"/>
          <p:cNvSpPr>
            <a:spLocks noGrp="1"/>
          </p:cNvSpPr>
          <p:nvPr>
            <p:ph type="pic" sz="quarter" idx="28"/>
          </p:nvPr>
        </p:nvSpPr>
        <p:spPr>
          <a:xfrm>
            <a:off x="2507144" y="986111"/>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endParaRPr lang="en-US" dirty="0"/>
          </a:p>
        </p:txBody>
      </p:sp>
      <p:sp>
        <p:nvSpPr>
          <p:cNvPr id="28" name="Picture Placeholder 2"/>
          <p:cNvSpPr>
            <a:spLocks noGrp="1"/>
          </p:cNvSpPr>
          <p:nvPr>
            <p:ph type="pic" sz="quarter" idx="29"/>
          </p:nvPr>
        </p:nvSpPr>
        <p:spPr>
          <a:xfrm>
            <a:off x="4738358" y="978108"/>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p>
        </p:txBody>
      </p:sp>
      <p:sp>
        <p:nvSpPr>
          <p:cNvPr id="29" name="Picture Placeholder 2"/>
          <p:cNvSpPr>
            <a:spLocks noGrp="1"/>
          </p:cNvSpPr>
          <p:nvPr>
            <p:ph type="pic" sz="quarter" idx="30"/>
          </p:nvPr>
        </p:nvSpPr>
        <p:spPr>
          <a:xfrm>
            <a:off x="6995000" y="978108"/>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p>
        </p:txBody>
      </p:sp>
      <p:sp>
        <p:nvSpPr>
          <p:cNvPr id="13" name="Text Placeholder 10"/>
          <p:cNvSpPr>
            <a:spLocks noGrp="1"/>
          </p:cNvSpPr>
          <p:nvPr>
            <p:ph type="body" sz="quarter" idx="13"/>
          </p:nvPr>
        </p:nvSpPr>
        <p:spPr>
          <a:xfrm>
            <a:off x="2493953" y="2373981"/>
            <a:ext cx="1779561" cy="533614"/>
          </a:xfrm>
          <a:prstGeom prst="rect">
            <a:avLst/>
          </a:prstGeom>
        </p:spPr>
        <p:txBody>
          <a:bodyPr vert="horz" lIns="34290" tIns="17145" rIns="34290" bIns="17145" numCol="1">
            <a:normAutofit/>
          </a:bodyPr>
          <a:lstStyle>
            <a:lvl1pPr marL="0" indent="0">
              <a:buNone/>
              <a:defRPr sz="1050">
                <a:solidFill>
                  <a:schemeClr val="tx1"/>
                </a:solidFill>
                <a:latin typeface="Arial"/>
                <a:cs typeface="Arial"/>
              </a:defRPr>
            </a:lvl1pPr>
          </a:lstStyle>
          <a:p>
            <a:pPr lvl="0"/>
            <a:r>
              <a:rPr lang="en-US">
                <a:sym typeface="Georgia" charset="0"/>
              </a:rPr>
              <a:t>Click to edit Master text styles</a:t>
            </a:r>
          </a:p>
        </p:txBody>
      </p:sp>
      <p:sp>
        <p:nvSpPr>
          <p:cNvPr id="18" name="Text Placeholder 10"/>
          <p:cNvSpPr>
            <a:spLocks noGrp="1"/>
          </p:cNvSpPr>
          <p:nvPr>
            <p:ph type="body" sz="quarter" idx="19"/>
          </p:nvPr>
        </p:nvSpPr>
        <p:spPr>
          <a:xfrm>
            <a:off x="4736489" y="2365980"/>
            <a:ext cx="1790367" cy="533614"/>
          </a:xfrm>
          <a:prstGeom prst="rect">
            <a:avLst/>
          </a:prstGeom>
        </p:spPr>
        <p:txBody>
          <a:bodyPr vert="horz" lIns="34290" tIns="17145" rIns="34290" bIns="17145" numCol="1">
            <a:normAutofit/>
          </a:bodyPr>
          <a:lstStyle>
            <a:lvl1pPr marL="0" indent="0">
              <a:buNone/>
              <a:defRPr sz="1050">
                <a:solidFill>
                  <a:schemeClr val="tx1"/>
                </a:solidFill>
                <a:latin typeface="Arial"/>
                <a:cs typeface="Arial"/>
              </a:defRPr>
            </a:lvl1pPr>
          </a:lstStyle>
          <a:p>
            <a:pPr lvl="0"/>
            <a:r>
              <a:rPr lang="en-US">
                <a:sym typeface="Georgia" charset="0"/>
              </a:rPr>
              <a:t>Click to edit Master text styles</a:t>
            </a:r>
          </a:p>
        </p:txBody>
      </p:sp>
      <p:sp>
        <p:nvSpPr>
          <p:cNvPr id="22" name="Text Placeholder 10"/>
          <p:cNvSpPr>
            <a:spLocks noGrp="1"/>
          </p:cNvSpPr>
          <p:nvPr>
            <p:ph type="body" sz="quarter" idx="23"/>
          </p:nvPr>
        </p:nvSpPr>
        <p:spPr>
          <a:xfrm>
            <a:off x="6995000" y="2365980"/>
            <a:ext cx="1790368" cy="533614"/>
          </a:xfrm>
          <a:prstGeom prst="rect">
            <a:avLst/>
          </a:prstGeom>
        </p:spPr>
        <p:txBody>
          <a:bodyPr vert="horz" lIns="34290" tIns="17145" rIns="34290" bIns="17145" numCol="1">
            <a:normAutofit/>
          </a:bodyPr>
          <a:lstStyle>
            <a:lvl1pPr marL="0" indent="0">
              <a:buNone/>
              <a:defRPr sz="1050">
                <a:solidFill>
                  <a:schemeClr val="tx1"/>
                </a:solidFill>
                <a:latin typeface="Arial"/>
                <a:cs typeface="Arial"/>
              </a:defRPr>
            </a:lvl1pPr>
          </a:lstStyle>
          <a:p>
            <a:pPr lvl="0"/>
            <a:r>
              <a:rPr lang="en-US">
                <a:sym typeface="Georgia" charset="0"/>
              </a:rPr>
              <a:t>Click to edit Master text styles</a:t>
            </a:r>
          </a:p>
        </p:txBody>
      </p:sp>
      <p:sp>
        <p:nvSpPr>
          <p:cNvPr id="25" name="Text Placeholder 10"/>
          <p:cNvSpPr>
            <a:spLocks noGrp="1"/>
          </p:cNvSpPr>
          <p:nvPr>
            <p:ph type="body" sz="quarter" idx="26"/>
          </p:nvPr>
        </p:nvSpPr>
        <p:spPr>
          <a:xfrm>
            <a:off x="346807" y="2373981"/>
            <a:ext cx="1779561" cy="533614"/>
          </a:xfrm>
          <a:prstGeom prst="rect">
            <a:avLst/>
          </a:prstGeom>
        </p:spPr>
        <p:txBody>
          <a:bodyPr vert="horz" lIns="34290" tIns="17145" rIns="34290" bIns="17145" numCol="1">
            <a:normAutofit/>
          </a:bodyPr>
          <a:lstStyle>
            <a:lvl1pPr marL="0" indent="0">
              <a:buNone/>
              <a:defRPr sz="1050">
                <a:solidFill>
                  <a:schemeClr val="tx1"/>
                </a:solidFill>
                <a:latin typeface="Arial"/>
                <a:cs typeface="Arial"/>
              </a:defRPr>
            </a:lvl1pPr>
          </a:lstStyle>
          <a:p>
            <a:pPr lvl="0"/>
            <a:r>
              <a:rPr lang="en-US">
                <a:sym typeface="Georgia" charset="0"/>
              </a:rPr>
              <a:t>Click to edit Master text styles</a:t>
            </a:r>
          </a:p>
        </p:txBody>
      </p:sp>
      <p:sp>
        <p:nvSpPr>
          <p:cNvPr id="19" name="Text Placeholder 18"/>
          <p:cNvSpPr>
            <a:spLocks noGrp="1"/>
          </p:cNvSpPr>
          <p:nvPr>
            <p:ph type="body" sz="quarter" idx="18" hasCustomPrompt="1"/>
          </p:nvPr>
        </p:nvSpPr>
        <p:spPr>
          <a:xfrm>
            <a:off x="347245" y="262789"/>
            <a:ext cx="8450390"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20" name="Text Placeholder 18"/>
          <p:cNvSpPr>
            <a:spLocks noGrp="1"/>
          </p:cNvSpPr>
          <p:nvPr>
            <p:ph type="body" sz="quarter" idx="20" hasCustomPrompt="1"/>
          </p:nvPr>
        </p:nvSpPr>
        <p:spPr>
          <a:xfrm>
            <a:off x="347247" y="540584"/>
            <a:ext cx="8450390" cy="192956"/>
          </a:xfrm>
          <a:prstGeom prst="rect">
            <a:avLst/>
          </a:prstGeom>
        </p:spPr>
        <p:txBody>
          <a:bodyPr vert="horz" lIns="0" tIns="0" rIns="0" bIns="0">
            <a:normAutofit/>
          </a:bodyPr>
          <a:lstStyle>
            <a:lvl1pPr marL="0" marR="0" indent="0" algn="l" defTabSz="342900" rtl="0" eaLnBrk="1" fontAlgn="auto" latinLnBrk="0" hangingPunct="1">
              <a:lnSpc>
                <a:spcPct val="100000"/>
              </a:lnSpc>
              <a:spcBef>
                <a:spcPts val="0"/>
              </a:spcBef>
              <a:spcAft>
                <a:spcPts val="0"/>
              </a:spcAft>
              <a:buClr>
                <a:srgbClr val="6FBE4A"/>
              </a:buClr>
              <a:buSzTx/>
              <a:buFont typeface="Arial" charset="0"/>
              <a:buNone/>
              <a:tabLst/>
              <a:defRPr sz="1350" b="0" i="0" cap="none" spc="0" baseline="0">
                <a:solidFill>
                  <a:srgbClr val="085157"/>
                </a:solidFill>
                <a:latin typeface="Arial"/>
                <a:cs typeface="Arial Black"/>
              </a:defRPr>
            </a:lvl1pPr>
          </a:lstStyle>
          <a:p>
            <a:pPr lvl="0"/>
            <a:r>
              <a:rPr lang="en-US" dirty="0"/>
              <a:t>Page Subtitle Goes Here</a:t>
            </a:r>
          </a:p>
        </p:txBody>
      </p:sp>
      <p:sp>
        <p:nvSpPr>
          <p:cNvPr id="16"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30" name="Picture Placeholder 2"/>
          <p:cNvSpPr>
            <a:spLocks noGrp="1"/>
          </p:cNvSpPr>
          <p:nvPr>
            <p:ph type="pic" sz="quarter" idx="31"/>
          </p:nvPr>
        </p:nvSpPr>
        <p:spPr>
          <a:xfrm>
            <a:off x="323687" y="3046083"/>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p>
        </p:txBody>
      </p:sp>
      <p:sp>
        <p:nvSpPr>
          <p:cNvPr id="31" name="Picture Placeholder 2"/>
          <p:cNvSpPr>
            <a:spLocks noGrp="1"/>
          </p:cNvSpPr>
          <p:nvPr>
            <p:ph type="pic" sz="quarter" idx="32"/>
          </p:nvPr>
        </p:nvSpPr>
        <p:spPr>
          <a:xfrm>
            <a:off x="2483585" y="3054086"/>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endParaRPr lang="en-US" dirty="0"/>
          </a:p>
        </p:txBody>
      </p:sp>
      <p:sp>
        <p:nvSpPr>
          <p:cNvPr id="32" name="Picture Placeholder 2"/>
          <p:cNvSpPr>
            <a:spLocks noGrp="1"/>
          </p:cNvSpPr>
          <p:nvPr>
            <p:ph type="pic" sz="quarter" idx="33"/>
          </p:nvPr>
        </p:nvSpPr>
        <p:spPr>
          <a:xfrm>
            <a:off x="4714799" y="3046083"/>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p>
        </p:txBody>
      </p:sp>
      <p:sp>
        <p:nvSpPr>
          <p:cNvPr id="33" name="Picture Placeholder 2"/>
          <p:cNvSpPr>
            <a:spLocks noGrp="1"/>
          </p:cNvSpPr>
          <p:nvPr>
            <p:ph type="pic" sz="quarter" idx="34"/>
          </p:nvPr>
        </p:nvSpPr>
        <p:spPr>
          <a:xfrm>
            <a:off x="6971441" y="3046083"/>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p>
        </p:txBody>
      </p:sp>
      <p:pic>
        <p:nvPicPr>
          <p:cNvPr id="34" name="Picture 1">
            <a:extLst>
              <a:ext uri="{FF2B5EF4-FFF2-40B4-BE49-F238E27FC236}">
                <a16:creationId xmlns:a16="http://schemas.microsoft.com/office/drawing/2014/main" id="{C11F9601-3AAE-4347-8B19-7F64EC5A718C}"/>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77367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0" y="4797631"/>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5E6183FC-BA60-7C49-ABF3-B50982741576}" type="datetime1">
              <a:rPr lang="fr-FR" cap="all" smtClean="0"/>
              <a:pPr/>
              <a:t>26/02/2024</a:t>
            </a:fld>
            <a:endParaRPr lang="fr-FR" cap="all" dirty="0"/>
          </a:p>
        </p:txBody>
      </p:sp>
      <p:sp>
        <p:nvSpPr>
          <p:cNvPr id="11" name="Espace réservé du texte 7">
            <a:extLst>
              <a:ext uri="{FF2B5EF4-FFF2-40B4-BE49-F238E27FC236}">
                <a16:creationId xmlns:a16="http://schemas.microsoft.com/office/drawing/2014/main" id="{D4959A1A-C7DE-6748-A32B-7732F0ACFCF1}"/>
              </a:ext>
            </a:extLst>
          </p:cNvPr>
          <p:cNvSpPr>
            <a:spLocks noGrp="1"/>
          </p:cNvSpPr>
          <p:nvPr>
            <p:ph type="body" sz="quarter" idx="16" hasCustomPrompt="1"/>
          </p:nvPr>
        </p:nvSpPr>
        <p:spPr bwMode="gray">
          <a:xfrm>
            <a:off x="323851" y="1392695"/>
            <a:ext cx="8424614" cy="242951"/>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id="{5919F96B-C5FF-5146-9075-19E07CEBB750}"/>
              </a:ext>
            </a:extLst>
          </p:cNvPr>
          <p:cNvSpPr>
            <a:spLocks noGrp="1"/>
          </p:cNvSpPr>
          <p:nvPr>
            <p:ph type="title" hasCustomPrompt="1"/>
          </p:nvPr>
        </p:nvSpPr>
        <p:spPr>
          <a:xfrm>
            <a:off x="323850" y="826817"/>
            <a:ext cx="8424863" cy="539991"/>
          </a:xfrm>
        </p:spPr>
        <p:txBody>
          <a:bodyPr/>
          <a:lstStyle/>
          <a:p>
            <a:r>
              <a:rPr lang="fr-FR" dirty="0"/>
              <a:t>Titre</a:t>
            </a:r>
          </a:p>
        </p:txBody>
      </p:sp>
      <p:sp>
        <p:nvSpPr>
          <p:cNvPr id="13" name="Espace réservé du texte 11">
            <a:extLst>
              <a:ext uri="{FF2B5EF4-FFF2-40B4-BE49-F238E27FC236}">
                <a16:creationId xmlns:a16="http://schemas.microsoft.com/office/drawing/2014/main" id="{AC8956DD-B832-6147-8A66-A70995085BBE}"/>
              </a:ext>
            </a:extLst>
          </p:cNvPr>
          <p:cNvSpPr>
            <a:spLocks noGrp="1"/>
          </p:cNvSpPr>
          <p:nvPr>
            <p:ph type="body" sz="quarter" idx="17" hasCustomPrompt="1"/>
          </p:nvPr>
        </p:nvSpPr>
        <p:spPr bwMode="gray">
          <a:xfrm>
            <a:off x="323528" y="1707654"/>
            <a:ext cx="2556471"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id="{DF66E72C-274C-AC4E-B20B-393EBD9A7172}"/>
              </a:ext>
            </a:extLst>
          </p:cNvPr>
          <p:cNvSpPr>
            <a:spLocks noGrp="1"/>
          </p:cNvSpPr>
          <p:nvPr>
            <p:ph type="body" sz="quarter" idx="14" hasCustomPrompt="1"/>
          </p:nvPr>
        </p:nvSpPr>
        <p:spPr bwMode="gray">
          <a:xfrm>
            <a:off x="3275856" y="1707654"/>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id="{10D42E91-F78E-1D46-9374-4446D0F57965}"/>
              </a:ext>
            </a:extLst>
          </p:cNvPr>
          <p:cNvSpPr>
            <a:spLocks noGrp="1"/>
          </p:cNvSpPr>
          <p:nvPr>
            <p:ph type="body" sz="quarter" idx="18" hasCustomPrompt="1"/>
          </p:nvPr>
        </p:nvSpPr>
        <p:spPr bwMode="gray">
          <a:xfrm>
            <a:off x="6228184" y="1707654"/>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pic>
        <p:nvPicPr>
          <p:cNvPr id="2" name="Image 1" descr="Une image contenant texte, Police, capture d’écran, Graphique&#10;&#10;Description générée automatiquement">
            <a:extLst>
              <a:ext uri="{FF2B5EF4-FFF2-40B4-BE49-F238E27FC236}">
                <a16:creationId xmlns:a16="http://schemas.microsoft.com/office/drawing/2014/main" id="{F96F8EF0-1BF4-748E-5326-6D3919E01606}"/>
              </a:ext>
            </a:extLst>
          </p:cNvPr>
          <p:cNvPicPr>
            <a:picLocks noChangeAspect="1"/>
          </p:cNvPicPr>
          <p:nvPr userDrawn="1"/>
        </p:nvPicPr>
        <p:blipFill>
          <a:blip r:embed="rId2"/>
          <a:stretch>
            <a:fillRect/>
          </a:stretch>
        </p:blipFill>
        <p:spPr>
          <a:xfrm>
            <a:off x="339997" y="168206"/>
            <a:ext cx="919635" cy="660939"/>
          </a:xfrm>
          <a:prstGeom prst="rect">
            <a:avLst/>
          </a:prstGeom>
        </p:spPr>
      </p:pic>
    </p:spTree>
    <p:extLst>
      <p:ext uri="{BB962C8B-B14F-4D97-AF65-F5344CB8AC3E}">
        <p14:creationId xmlns:p14="http://schemas.microsoft.com/office/powerpoint/2010/main" val="6913468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ontent C w/o Subtitle Color Bar">
    <p:spTree>
      <p:nvGrpSpPr>
        <p:cNvPr id="1" name=""/>
        <p:cNvGrpSpPr/>
        <p:nvPr/>
      </p:nvGrpSpPr>
      <p:grpSpPr>
        <a:xfrm>
          <a:off x="0" y="0"/>
          <a:ext cx="0" cy="0"/>
          <a:chOff x="0" y="0"/>
          <a:chExt cx="0" cy="0"/>
        </a:xfrm>
      </p:grpSpPr>
      <p:sp>
        <p:nvSpPr>
          <p:cNvPr id="26" name="Picture Placeholder 2"/>
          <p:cNvSpPr>
            <a:spLocks noGrp="1"/>
          </p:cNvSpPr>
          <p:nvPr>
            <p:ph type="pic" sz="quarter" idx="27"/>
          </p:nvPr>
        </p:nvSpPr>
        <p:spPr>
          <a:xfrm>
            <a:off x="349147" y="972962"/>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p>
        </p:txBody>
      </p:sp>
      <p:sp>
        <p:nvSpPr>
          <p:cNvPr id="27" name="Picture Placeholder 2"/>
          <p:cNvSpPr>
            <a:spLocks noGrp="1"/>
          </p:cNvSpPr>
          <p:nvPr>
            <p:ph type="pic" sz="quarter" idx="28"/>
          </p:nvPr>
        </p:nvSpPr>
        <p:spPr>
          <a:xfrm>
            <a:off x="2509046" y="980966"/>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endParaRPr lang="en-US" dirty="0"/>
          </a:p>
        </p:txBody>
      </p:sp>
      <p:sp>
        <p:nvSpPr>
          <p:cNvPr id="28" name="Picture Placeholder 2"/>
          <p:cNvSpPr>
            <a:spLocks noGrp="1"/>
          </p:cNvSpPr>
          <p:nvPr>
            <p:ph type="pic" sz="quarter" idx="29"/>
          </p:nvPr>
        </p:nvSpPr>
        <p:spPr>
          <a:xfrm>
            <a:off x="4740259" y="972962"/>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p>
        </p:txBody>
      </p:sp>
      <p:sp>
        <p:nvSpPr>
          <p:cNvPr id="29" name="Picture Placeholder 2"/>
          <p:cNvSpPr>
            <a:spLocks noGrp="1"/>
          </p:cNvSpPr>
          <p:nvPr>
            <p:ph type="pic" sz="quarter" idx="30"/>
          </p:nvPr>
        </p:nvSpPr>
        <p:spPr>
          <a:xfrm>
            <a:off x="6996901" y="972962"/>
            <a:ext cx="1789929" cy="1326000"/>
          </a:xfrm>
        </p:spPr>
        <p:txBody>
          <a:bodyPr/>
          <a:lstStyle>
            <a:lvl1pPr marL="177404" indent="-177404">
              <a:buFont typeface="Arial" panose="020B0604020202020204" pitchFamily="34" charset="0"/>
              <a:buChar char="•"/>
              <a:defRPr>
                <a:solidFill>
                  <a:schemeClr val="tx1"/>
                </a:solidFill>
              </a:defRPr>
            </a:lvl1pPr>
          </a:lstStyle>
          <a:p>
            <a:r>
              <a:rPr lang="en-US"/>
              <a:t>Click icon to add picture</a:t>
            </a:r>
          </a:p>
        </p:txBody>
      </p:sp>
      <p:sp>
        <p:nvSpPr>
          <p:cNvPr id="13" name="Text Placeholder 10"/>
          <p:cNvSpPr>
            <a:spLocks noGrp="1"/>
          </p:cNvSpPr>
          <p:nvPr>
            <p:ph type="body" sz="quarter" idx="13"/>
          </p:nvPr>
        </p:nvSpPr>
        <p:spPr>
          <a:xfrm>
            <a:off x="2495855" y="2368836"/>
            <a:ext cx="1779561" cy="533614"/>
          </a:xfrm>
          <a:prstGeom prst="rect">
            <a:avLst/>
          </a:prstGeom>
        </p:spPr>
        <p:txBody>
          <a:bodyPr vert="horz" lIns="34290" tIns="17145" rIns="34290" bIns="17145" numCol="1">
            <a:normAutofit/>
          </a:bodyPr>
          <a:lstStyle>
            <a:lvl1pPr marL="0" indent="0">
              <a:buNone/>
              <a:defRPr sz="1050">
                <a:solidFill>
                  <a:schemeClr val="tx1"/>
                </a:solidFill>
                <a:latin typeface="Arial"/>
                <a:cs typeface="Arial"/>
              </a:defRPr>
            </a:lvl1pPr>
          </a:lstStyle>
          <a:p>
            <a:pPr lvl="0"/>
            <a:r>
              <a:rPr lang="en-US">
                <a:sym typeface="Georgia" charset="0"/>
              </a:rPr>
              <a:t>Click to edit Master text styles</a:t>
            </a:r>
          </a:p>
        </p:txBody>
      </p:sp>
      <p:sp>
        <p:nvSpPr>
          <p:cNvPr id="18" name="Text Placeholder 10"/>
          <p:cNvSpPr>
            <a:spLocks noGrp="1"/>
          </p:cNvSpPr>
          <p:nvPr>
            <p:ph type="body" sz="quarter" idx="19"/>
          </p:nvPr>
        </p:nvSpPr>
        <p:spPr>
          <a:xfrm>
            <a:off x="4738390" y="2360835"/>
            <a:ext cx="1790367" cy="533614"/>
          </a:xfrm>
          <a:prstGeom prst="rect">
            <a:avLst/>
          </a:prstGeom>
        </p:spPr>
        <p:txBody>
          <a:bodyPr vert="horz" lIns="34290" tIns="17145" rIns="34290" bIns="17145" numCol="1">
            <a:normAutofit/>
          </a:bodyPr>
          <a:lstStyle>
            <a:lvl1pPr marL="0" indent="0">
              <a:buNone/>
              <a:defRPr sz="1050">
                <a:solidFill>
                  <a:schemeClr val="tx1"/>
                </a:solidFill>
                <a:latin typeface="Arial"/>
                <a:cs typeface="Arial"/>
              </a:defRPr>
            </a:lvl1pPr>
          </a:lstStyle>
          <a:p>
            <a:pPr lvl="0"/>
            <a:r>
              <a:rPr lang="en-US">
                <a:sym typeface="Georgia" charset="0"/>
              </a:rPr>
              <a:t>Click to edit Master text styles</a:t>
            </a:r>
          </a:p>
        </p:txBody>
      </p:sp>
      <p:sp>
        <p:nvSpPr>
          <p:cNvPr id="22" name="Text Placeholder 10"/>
          <p:cNvSpPr>
            <a:spLocks noGrp="1"/>
          </p:cNvSpPr>
          <p:nvPr>
            <p:ph type="body" sz="quarter" idx="23"/>
          </p:nvPr>
        </p:nvSpPr>
        <p:spPr>
          <a:xfrm>
            <a:off x="6996900" y="2360835"/>
            <a:ext cx="1790368" cy="533614"/>
          </a:xfrm>
          <a:prstGeom prst="rect">
            <a:avLst/>
          </a:prstGeom>
        </p:spPr>
        <p:txBody>
          <a:bodyPr vert="horz" lIns="34290" tIns="17145" rIns="34290" bIns="17145" numCol="1">
            <a:normAutofit/>
          </a:bodyPr>
          <a:lstStyle>
            <a:lvl1pPr marL="0" indent="0">
              <a:buNone/>
              <a:defRPr sz="1050">
                <a:solidFill>
                  <a:schemeClr val="tx1"/>
                </a:solidFill>
                <a:latin typeface="Arial"/>
                <a:cs typeface="Arial"/>
              </a:defRPr>
            </a:lvl1pPr>
          </a:lstStyle>
          <a:p>
            <a:pPr lvl="0"/>
            <a:r>
              <a:rPr lang="en-US">
                <a:sym typeface="Georgia" charset="0"/>
              </a:rPr>
              <a:t>Click to edit Master text styles</a:t>
            </a:r>
          </a:p>
        </p:txBody>
      </p:sp>
      <p:sp>
        <p:nvSpPr>
          <p:cNvPr id="25" name="Text Placeholder 10"/>
          <p:cNvSpPr>
            <a:spLocks noGrp="1"/>
          </p:cNvSpPr>
          <p:nvPr>
            <p:ph type="body" sz="quarter" idx="26"/>
          </p:nvPr>
        </p:nvSpPr>
        <p:spPr>
          <a:xfrm>
            <a:off x="348707" y="2368836"/>
            <a:ext cx="1779561" cy="533614"/>
          </a:xfrm>
          <a:prstGeom prst="rect">
            <a:avLst/>
          </a:prstGeom>
        </p:spPr>
        <p:txBody>
          <a:bodyPr vert="horz" lIns="34290" tIns="17145" rIns="34290" bIns="17145" numCol="1">
            <a:normAutofit/>
          </a:bodyPr>
          <a:lstStyle>
            <a:lvl1pPr marL="0" indent="0">
              <a:buNone/>
              <a:defRPr sz="1050">
                <a:solidFill>
                  <a:schemeClr val="tx1"/>
                </a:solidFill>
                <a:latin typeface="Arial"/>
                <a:cs typeface="Arial"/>
              </a:defRPr>
            </a:lvl1pPr>
          </a:lstStyle>
          <a:p>
            <a:pPr lvl="0"/>
            <a:r>
              <a:rPr lang="en-US">
                <a:sym typeface="Georgia" charset="0"/>
              </a:rPr>
              <a:t>Click to edit Master text styles</a:t>
            </a:r>
          </a:p>
        </p:txBody>
      </p:sp>
      <p:sp>
        <p:nvSpPr>
          <p:cNvPr id="19" name="Text Placeholder 18"/>
          <p:cNvSpPr>
            <a:spLocks noGrp="1"/>
          </p:cNvSpPr>
          <p:nvPr>
            <p:ph type="body" sz="quarter" idx="18" hasCustomPrompt="1"/>
          </p:nvPr>
        </p:nvSpPr>
        <p:spPr>
          <a:xfrm>
            <a:off x="347245" y="263590"/>
            <a:ext cx="8450390" cy="470750"/>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16"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pic>
        <p:nvPicPr>
          <p:cNvPr id="15" name="Picture 1">
            <a:extLst>
              <a:ext uri="{FF2B5EF4-FFF2-40B4-BE49-F238E27FC236}">
                <a16:creationId xmlns:a16="http://schemas.microsoft.com/office/drawing/2014/main" id="{E8896683-40BA-4742-BD64-95C3E9C23CB7}"/>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33317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ntent D Color Bar">
    <p:spTree>
      <p:nvGrpSpPr>
        <p:cNvPr id="1" name=""/>
        <p:cNvGrpSpPr/>
        <p:nvPr/>
      </p:nvGrpSpPr>
      <p:grpSpPr>
        <a:xfrm>
          <a:off x="0" y="0"/>
          <a:ext cx="0" cy="0"/>
          <a:chOff x="0" y="0"/>
          <a:chExt cx="0" cy="0"/>
        </a:xfrm>
      </p:grpSpPr>
      <p:sp>
        <p:nvSpPr>
          <p:cNvPr id="13" name="Text Placeholder 18"/>
          <p:cNvSpPr>
            <a:spLocks noGrp="1"/>
          </p:cNvSpPr>
          <p:nvPr>
            <p:ph type="body" sz="quarter" idx="12" hasCustomPrompt="1"/>
          </p:nvPr>
        </p:nvSpPr>
        <p:spPr>
          <a:xfrm>
            <a:off x="347247" y="4242279"/>
            <a:ext cx="8450390" cy="253522"/>
          </a:xfrm>
          <a:prstGeom prst="rect">
            <a:avLst/>
          </a:prstGeom>
        </p:spPr>
        <p:txBody>
          <a:bodyPr vert="horz" lIns="0" tIns="0" rIns="0" bIns="0"/>
          <a:lstStyle>
            <a:lvl1pPr marL="0" indent="0">
              <a:buNone/>
              <a:defRPr sz="1050" b="0" i="0" spc="0" baseline="0">
                <a:solidFill>
                  <a:schemeClr val="tx1"/>
                </a:solidFill>
                <a:latin typeface="Arial"/>
                <a:cs typeface="Arial"/>
              </a:defRPr>
            </a:lvl1pPr>
          </a:lstStyle>
          <a:p>
            <a:pPr lvl="0"/>
            <a:r>
              <a:rPr lang="en-US" dirty="0"/>
              <a:t>Caption</a:t>
            </a:r>
          </a:p>
        </p:txBody>
      </p:sp>
      <p:sp>
        <p:nvSpPr>
          <p:cNvPr id="8"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7" name="Content Placeholder 4"/>
          <p:cNvSpPr>
            <a:spLocks noGrp="1"/>
          </p:cNvSpPr>
          <p:nvPr>
            <p:ph sz="quarter" idx="22" hasCustomPrompt="1"/>
          </p:nvPr>
        </p:nvSpPr>
        <p:spPr>
          <a:xfrm>
            <a:off x="347245" y="263589"/>
            <a:ext cx="8439480" cy="3813864"/>
          </a:xfrm>
        </p:spPr>
        <p:txBody>
          <a:bodyPr/>
          <a:lstStyle>
            <a:lvl1pPr marL="177404" indent="-177404">
              <a:buFont typeface="Arial" panose="020B0604020202020204" pitchFamily="34" charset="0"/>
              <a:buChar char="•"/>
              <a:defRPr baseline="0"/>
            </a:lvl1pPr>
          </a:lstStyle>
          <a:p>
            <a:pPr lvl="0"/>
            <a:r>
              <a:rPr lang="en-US" dirty="0"/>
              <a:t>Click Icons to </a:t>
            </a:r>
            <a:r>
              <a:rPr lang="en-US"/>
              <a:t>add media</a:t>
            </a:r>
            <a:endParaRPr lang="en-US" dirty="0"/>
          </a:p>
        </p:txBody>
      </p:sp>
      <p:pic>
        <p:nvPicPr>
          <p:cNvPr id="12" name="Picture 1">
            <a:extLst>
              <a:ext uri="{FF2B5EF4-FFF2-40B4-BE49-F238E27FC236}">
                <a16:creationId xmlns:a16="http://schemas.microsoft.com/office/drawing/2014/main" id="{8C2544A2-F9AE-BE40-A358-4C2D0AAD472D}"/>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66246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Content E Color Bar">
    <p:spTree>
      <p:nvGrpSpPr>
        <p:cNvPr id="1" name=""/>
        <p:cNvGrpSpPr/>
        <p:nvPr/>
      </p:nvGrpSpPr>
      <p:grpSpPr>
        <a:xfrm>
          <a:off x="0" y="0"/>
          <a:ext cx="0" cy="0"/>
          <a:chOff x="0" y="0"/>
          <a:chExt cx="0" cy="0"/>
        </a:xfrm>
      </p:grpSpPr>
      <p:sp>
        <p:nvSpPr>
          <p:cNvPr id="9"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sp>
        <p:nvSpPr>
          <p:cNvPr id="8" name="Content Placeholder 4"/>
          <p:cNvSpPr>
            <a:spLocks noGrp="1"/>
          </p:cNvSpPr>
          <p:nvPr>
            <p:ph sz="quarter" idx="22" hasCustomPrompt="1"/>
          </p:nvPr>
        </p:nvSpPr>
        <p:spPr>
          <a:xfrm>
            <a:off x="347245" y="1001230"/>
            <a:ext cx="8450390" cy="3517106"/>
          </a:xfrm>
        </p:spPr>
        <p:txBody>
          <a:bodyPr/>
          <a:lstStyle>
            <a:lvl1pPr marL="177404" indent="-177404">
              <a:buFont typeface="Arial" panose="020B0604020202020204" pitchFamily="34" charset="0"/>
              <a:buChar char="•"/>
              <a:defRPr baseline="0"/>
            </a:lvl1pPr>
          </a:lstStyle>
          <a:p>
            <a:pPr lvl="0"/>
            <a:r>
              <a:rPr lang="en-US" dirty="0"/>
              <a:t>Click Icons to </a:t>
            </a:r>
            <a:r>
              <a:rPr lang="en-US"/>
              <a:t>add media</a:t>
            </a:r>
            <a:endParaRPr lang="en-US" dirty="0"/>
          </a:p>
        </p:txBody>
      </p:sp>
      <p:sp>
        <p:nvSpPr>
          <p:cNvPr id="15" name="Text Placeholder 18"/>
          <p:cNvSpPr>
            <a:spLocks noGrp="1"/>
          </p:cNvSpPr>
          <p:nvPr>
            <p:ph type="body" sz="quarter" idx="18" hasCustomPrompt="1"/>
          </p:nvPr>
        </p:nvSpPr>
        <p:spPr>
          <a:xfrm>
            <a:off x="347245" y="263589"/>
            <a:ext cx="843951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Page Title Goes Here</a:t>
            </a:r>
          </a:p>
        </p:txBody>
      </p:sp>
      <p:sp>
        <p:nvSpPr>
          <p:cNvPr id="16" name="Text Placeholder 18"/>
          <p:cNvSpPr>
            <a:spLocks noGrp="1"/>
          </p:cNvSpPr>
          <p:nvPr>
            <p:ph type="body" sz="quarter" idx="21" hasCustomPrompt="1"/>
          </p:nvPr>
        </p:nvSpPr>
        <p:spPr>
          <a:xfrm>
            <a:off x="336336" y="619699"/>
            <a:ext cx="8450390" cy="229282"/>
          </a:xfrm>
          <a:prstGeom prst="rect">
            <a:avLst/>
          </a:prstGeom>
          <a:solidFill>
            <a:srgbClr val="3EAD95"/>
          </a:solidFill>
        </p:spPr>
        <p:txBody>
          <a:bodyPr vert="horz" lIns="91440" tIns="91440" rIns="91440" bIns="91440" anchor="ctr" anchorCtr="0">
            <a:normAutofit/>
          </a:bodyPr>
          <a:lstStyle>
            <a:lvl1pPr marL="0" indent="0">
              <a:lnSpc>
                <a:spcPct val="100000"/>
              </a:lnSpc>
              <a:spcBef>
                <a:spcPts val="0"/>
              </a:spcBef>
              <a:buNone/>
              <a:defRPr sz="1050" b="0" i="0" cap="none" spc="0" baseline="0">
                <a:solidFill>
                  <a:schemeClr val="bg1"/>
                </a:solidFill>
                <a:latin typeface="Arial"/>
                <a:cs typeface="Arial Black"/>
              </a:defRPr>
            </a:lvl1pPr>
          </a:lstStyle>
          <a:p>
            <a:pPr lvl="0"/>
            <a:r>
              <a:rPr lang="en-US" dirty="0"/>
              <a:t>Question Goes Here</a:t>
            </a:r>
          </a:p>
        </p:txBody>
      </p:sp>
      <p:pic>
        <p:nvPicPr>
          <p:cNvPr id="12" name="Picture 1">
            <a:extLst>
              <a:ext uri="{FF2B5EF4-FFF2-40B4-BE49-F238E27FC236}">
                <a16:creationId xmlns:a16="http://schemas.microsoft.com/office/drawing/2014/main" id="{BD379497-5880-48A1-A6A5-D239D7B4EC0C}"/>
              </a:ext>
            </a:extLst>
          </p:cNvPr>
          <p:cNvPicPr/>
          <p:nvPr userDrawn="1"/>
        </p:nvPicPr>
        <p:blipFill rotWithShape="1">
          <a:blip r:embed="rId2"/>
          <a:srcRect l="51202" t="41706" r="3429" b="32576"/>
          <a:stretch/>
        </p:blipFill>
        <p:spPr bwMode="auto">
          <a:xfrm>
            <a:off x="343828" y="4732274"/>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707474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Methodology Template Icons Color Bar">
    <p:spTree>
      <p:nvGrpSpPr>
        <p:cNvPr id="1" name=""/>
        <p:cNvGrpSpPr/>
        <p:nvPr/>
      </p:nvGrpSpPr>
      <p:grpSpPr>
        <a:xfrm>
          <a:off x="0" y="0"/>
          <a:ext cx="0" cy="0"/>
          <a:chOff x="0" y="0"/>
          <a:chExt cx="0" cy="0"/>
        </a:xfrm>
      </p:grpSpPr>
      <p:sp>
        <p:nvSpPr>
          <p:cNvPr id="12" name="Text Placeholder 2"/>
          <p:cNvSpPr>
            <a:spLocks noGrp="1"/>
          </p:cNvSpPr>
          <p:nvPr>
            <p:ph type="body" sz="quarter" idx="20" hasCustomPrompt="1"/>
          </p:nvPr>
        </p:nvSpPr>
        <p:spPr>
          <a:xfrm>
            <a:off x="1520354" y="990164"/>
            <a:ext cx="7277283" cy="617099"/>
          </a:xfrm>
        </p:spPr>
        <p:txBody>
          <a:bodyPr anchor="t" anchorCtr="0"/>
          <a:lstStyle>
            <a:lvl1pPr marL="0" indent="0">
              <a:buNone/>
              <a:defRPr>
                <a:solidFill>
                  <a:schemeClr val="tx1"/>
                </a:solidFill>
              </a:defRPr>
            </a:lvl1pPr>
          </a:lstStyle>
          <a:p>
            <a:pPr lvl="0"/>
            <a:r>
              <a:rPr lang="en-US" dirty="0"/>
              <a:t>First point here.</a:t>
            </a:r>
          </a:p>
          <a:p>
            <a:pPr lvl="0"/>
            <a:endParaRPr lang="en-US" dirty="0"/>
          </a:p>
          <a:p>
            <a:pPr lvl="0"/>
            <a:endParaRPr lang="en-US" dirty="0"/>
          </a:p>
        </p:txBody>
      </p:sp>
      <p:sp>
        <p:nvSpPr>
          <p:cNvPr id="11" name="Text Placeholder 18"/>
          <p:cNvSpPr>
            <a:spLocks noGrp="1"/>
          </p:cNvSpPr>
          <p:nvPr>
            <p:ph type="body" sz="quarter" idx="18" hasCustomPrompt="1"/>
          </p:nvPr>
        </p:nvSpPr>
        <p:spPr>
          <a:xfrm>
            <a:off x="366388" y="268208"/>
            <a:ext cx="675628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Methodology Template</a:t>
            </a:r>
          </a:p>
        </p:txBody>
      </p:sp>
      <p:sp>
        <p:nvSpPr>
          <p:cNvPr id="13" name="Text Placeholder 18"/>
          <p:cNvSpPr>
            <a:spLocks noGrp="1"/>
          </p:cNvSpPr>
          <p:nvPr>
            <p:ph type="body" sz="quarter" idx="21" hasCustomPrompt="1"/>
          </p:nvPr>
        </p:nvSpPr>
        <p:spPr>
          <a:xfrm>
            <a:off x="366389" y="546003"/>
            <a:ext cx="6756287"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Commentary on goal and protocols.</a:t>
            </a:r>
          </a:p>
        </p:txBody>
      </p:sp>
      <p:sp>
        <p:nvSpPr>
          <p:cNvPr id="15" name="Text Placeholder 2"/>
          <p:cNvSpPr>
            <a:spLocks noGrp="1"/>
          </p:cNvSpPr>
          <p:nvPr>
            <p:ph type="body" sz="quarter" idx="22" hasCustomPrompt="1"/>
          </p:nvPr>
        </p:nvSpPr>
        <p:spPr>
          <a:xfrm>
            <a:off x="1520354" y="1950530"/>
            <a:ext cx="7277283" cy="617100"/>
          </a:xfrm>
        </p:spPr>
        <p:txBody>
          <a:bodyPr anchor="t" anchorCtr="0"/>
          <a:lstStyle>
            <a:lvl1pPr marL="0" indent="0">
              <a:buNone/>
              <a:defRPr>
                <a:solidFill>
                  <a:schemeClr val="tx1"/>
                </a:solidFill>
              </a:defRPr>
            </a:lvl1pPr>
          </a:lstStyle>
          <a:p>
            <a:pPr lvl="0"/>
            <a:r>
              <a:rPr lang="en-US" dirty="0"/>
              <a:t>Second point here.</a:t>
            </a:r>
          </a:p>
          <a:p>
            <a:pPr lvl="0"/>
            <a:endParaRPr lang="en-US" dirty="0"/>
          </a:p>
          <a:p>
            <a:pPr lvl="0"/>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237" y="3871263"/>
            <a:ext cx="617099" cy="61709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237" y="1950531"/>
            <a:ext cx="617099" cy="61709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237" y="2910898"/>
            <a:ext cx="617099" cy="61709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093" y="990164"/>
            <a:ext cx="617099" cy="617099"/>
          </a:xfrm>
          <a:prstGeom prst="rect">
            <a:avLst/>
          </a:prstGeom>
        </p:spPr>
      </p:pic>
      <p:sp>
        <p:nvSpPr>
          <p:cNvPr id="22" name="Text Placeholder 2"/>
          <p:cNvSpPr>
            <a:spLocks noGrp="1"/>
          </p:cNvSpPr>
          <p:nvPr>
            <p:ph type="body" sz="quarter" idx="23" hasCustomPrompt="1"/>
          </p:nvPr>
        </p:nvSpPr>
        <p:spPr>
          <a:xfrm>
            <a:off x="1520353" y="2910898"/>
            <a:ext cx="7277283" cy="617099"/>
          </a:xfrm>
        </p:spPr>
        <p:txBody>
          <a:bodyPr anchor="t" anchorCtr="0"/>
          <a:lstStyle>
            <a:lvl1pPr marL="0" indent="0">
              <a:buNone/>
              <a:defRPr>
                <a:solidFill>
                  <a:schemeClr val="tx1"/>
                </a:solidFill>
              </a:defRPr>
            </a:lvl1pPr>
          </a:lstStyle>
          <a:p>
            <a:pPr lvl="0"/>
            <a:r>
              <a:rPr lang="en-US" dirty="0"/>
              <a:t>Third point here.</a:t>
            </a:r>
          </a:p>
          <a:p>
            <a:pPr lvl="0"/>
            <a:endParaRPr lang="en-US" dirty="0"/>
          </a:p>
          <a:p>
            <a:pPr lvl="0"/>
            <a:endParaRPr lang="en-US" dirty="0"/>
          </a:p>
        </p:txBody>
      </p:sp>
      <p:sp>
        <p:nvSpPr>
          <p:cNvPr id="23" name="Text Placeholder 2"/>
          <p:cNvSpPr>
            <a:spLocks noGrp="1"/>
          </p:cNvSpPr>
          <p:nvPr>
            <p:ph type="body" sz="quarter" idx="24" hasCustomPrompt="1"/>
          </p:nvPr>
        </p:nvSpPr>
        <p:spPr>
          <a:xfrm>
            <a:off x="1539497" y="3871263"/>
            <a:ext cx="7277283" cy="617099"/>
          </a:xfrm>
        </p:spPr>
        <p:txBody>
          <a:bodyPr anchor="t" anchorCtr="0"/>
          <a:lstStyle>
            <a:lvl1pPr marL="0" indent="0">
              <a:buNone/>
              <a:defRPr>
                <a:solidFill>
                  <a:schemeClr val="tx1"/>
                </a:solidFill>
              </a:defRPr>
            </a:lvl1pPr>
          </a:lstStyle>
          <a:p>
            <a:pPr lvl="0"/>
            <a:r>
              <a:rPr lang="en-US" dirty="0"/>
              <a:t>Fourth point here.</a:t>
            </a:r>
          </a:p>
          <a:p>
            <a:pPr lvl="0"/>
            <a:endParaRPr lang="en-US" dirty="0"/>
          </a:p>
          <a:p>
            <a:pPr lvl="0"/>
            <a:endParaRPr lang="en-US" dirty="0"/>
          </a:p>
        </p:txBody>
      </p:sp>
      <p:sp>
        <p:nvSpPr>
          <p:cNvPr id="18"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pic>
        <p:nvPicPr>
          <p:cNvPr id="20" name="Picture 1">
            <a:extLst>
              <a:ext uri="{FF2B5EF4-FFF2-40B4-BE49-F238E27FC236}">
                <a16:creationId xmlns:a16="http://schemas.microsoft.com/office/drawing/2014/main" id="{C7167074-497F-4A42-BCAB-F2FFE3878957}"/>
              </a:ext>
            </a:extLst>
          </p:cNvPr>
          <p:cNvPicPr/>
          <p:nvPr userDrawn="1"/>
        </p:nvPicPr>
        <p:blipFill rotWithShape="1">
          <a:blip r:embed="rId6"/>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945624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Methodology Solutions Icons Color Bar">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6312" y="828363"/>
            <a:ext cx="1022682" cy="1026790"/>
          </a:xfrm>
          <a:prstGeom prst="rect">
            <a:avLst/>
          </a:prstGeom>
          <a:noFill/>
        </p:spPr>
      </p:pic>
      <p:pic>
        <p:nvPicPr>
          <p:cNvPr id="22" name="Picture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9731" y="1751676"/>
            <a:ext cx="1066961" cy="1071247"/>
          </a:xfrm>
          <a:prstGeom prst="rect">
            <a:avLst/>
          </a:prstGeom>
          <a:noFill/>
        </p:spPr>
      </p:pic>
      <p:pic>
        <p:nvPicPr>
          <p:cNvPr id="27" name="Picture 2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4102" y="2678689"/>
            <a:ext cx="1060672" cy="1064932"/>
          </a:xfrm>
          <a:prstGeom prst="rect">
            <a:avLst/>
          </a:prstGeom>
          <a:noFill/>
        </p:spPr>
      </p:pic>
      <p:pic>
        <p:nvPicPr>
          <p:cNvPr id="28" name="Picture 2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32627" y="3656878"/>
            <a:ext cx="1055295" cy="1059533"/>
          </a:xfrm>
          <a:prstGeom prst="rect">
            <a:avLst/>
          </a:prstGeom>
          <a:noFill/>
        </p:spPr>
      </p:pic>
      <p:sp>
        <p:nvSpPr>
          <p:cNvPr id="11" name="Text Placeholder 18"/>
          <p:cNvSpPr>
            <a:spLocks noGrp="1"/>
          </p:cNvSpPr>
          <p:nvPr>
            <p:ph type="body" sz="quarter" idx="18" hasCustomPrompt="1"/>
          </p:nvPr>
        </p:nvSpPr>
        <p:spPr>
          <a:xfrm>
            <a:off x="347245" y="267293"/>
            <a:ext cx="675628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Methodology Template</a:t>
            </a:r>
          </a:p>
        </p:txBody>
      </p:sp>
      <p:sp>
        <p:nvSpPr>
          <p:cNvPr id="13" name="Text Placeholder 18"/>
          <p:cNvSpPr>
            <a:spLocks noGrp="1"/>
          </p:cNvSpPr>
          <p:nvPr>
            <p:ph type="body" sz="quarter" idx="21" hasCustomPrompt="1"/>
          </p:nvPr>
        </p:nvSpPr>
        <p:spPr>
          <a:xfrm>
            <a:off x="347246" y="545089"/>
            <a:ext cx="6756287"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Showing Harris tools used.</a:t>
            </a:r>
          </a:p>
        </p:txBody>
      </p:sp>
      <p:sp>
        <p:nvSpPr>
          <p:cNvPr id="10" name="Text Placeholder 2"/>
          <p:cNvSpPr>
            <a:spLocks noGrp="1"/>
          </p:cNvSpPr>
          <p:nvPr>
            <p:ph type="body" sz="quarter" idx="23" hasCustomPrompt="1"/>
          </p:nvPr>
        </p:nvSpPr>
        <p:spPr>
          <a:xfrm>
            <a:off x="1520354" y="977120"/>
            <a:ext cx="7277283" cy="617099"/>
          </a:xfrm>
        </p:spPr>
        <p:txBody>
          <a:bodyPr anchor="t" anchorCtr="0"/>
          <a:lstStyle>
            <a:lvl1pPr marL="0" indent="0">
              <a:buNone/>
              <a:defRPr>
                <a:solidFill>
                  <a:schemeClr val="tx1"/>
                </a:solidFill>
              </a:defRPr>
            </a:lvl1pPr>
          </a:lstStyle>
          <a:p>
            <a:pPr lvl="0"/>
            <a:r>
              <a:rPr lang="en-US" dirty="0" err="1"/>
              <a:t>PowerSuite</a:t>
            </a:r>
            <a:endParaRPr lang="en-US" dirty="0"/>
          </a:p>
          <a:p>
            <a:pPr lvl="0"/>
            <a:r>
              <a:rPr lang="en-US" dirty="0"/>
              <a:t>We conducted research using our proprietary tool, </a:t>
            </a:r>
            <a:r>
              <a:rPr lang="en-US" dirty="0" err="1"/>
              <a:t>PowerSuite</a:t>
            </a:r>
            <a:r>
              <a:rPr lang="en-US" dirty="0"/>
              <a:t> to provide XYZ results...</a:t>
            </a:r>
          </a:p>
        </p:txBody>
      </p:sp>
      <p:sp>
        <p:nvSpPr>
          <p:cNvPr id="16" name="Text Placeholder 2"/>
          <p:cNvSpPr>
            <a:spLocks noGrp="1"/>
          </p:cNvSpPr>
          <p:nvPr>
            <p:ph type="body" sz="quarter" idx="24" hasCustomPrompt="1"/>
          </p:nvPr>
        </p:nvSpPr>
        <p:spPr>
          <a:xfrm>
            <a:off x="1520354" y="1917157"/>
            <a:ext cx="7277283" cy="617099"/>
          </a:xfrm>
        </p:spPr>
        <p:txBody>
          <a:bodyPr anchor="t" anchorCtr="0"/>
          <a:lstStyle>
            <a:lvl1pPr marL="0" indent="0">
              <a:buNone/>
              <a:defRPr>
                <a:solidFill>
                  <a:schemeClr val="tx1"/>
                </a:solidFill>
              </a:defRPr>
            </a:lvl1pPr>
          </a:lstStyle>
          <a:p>
            <a:pPr lvl="0"/>
            <a:r>
              <a:rPr lang="en-US" dirty="0"/>
              <a:t>Employee research</a:t>
            </a:r>
          </a:p>
          <a:p>
            <a:pPr lvl="0"/>
            <a:r>
              <a:rPr lang="en-US" dirty="0"/>
              <a:t>We conducted employee research…</a:t>
            </a:r>
          </a:p>
          <a:p>
            <a:pPr lvl="0"/>
            <a:endParaRPr lang="en-US" dirty="0"/>
          </a:p>
        </p:txBody>
      </p:sp>
      <p:sp>
        <p:nvSpPr>
          <p:cNvPr id="23" name="Text Placeholder 2"/>
          <p:cNvSpPr>
            <a:spLocks noGrp="1"/>
          </p:cNvSpPr>
          <p:nvPr>
            <p:ph type="body" sz="quarter" idx="25" hasCustomPrompt="1"/>
          </p:nvPr>
        </p:nvSpPr>
        <p:spPr>
          <a:xfrm>
            <a:off x="1520353" y="2829224"/>
            <a:ext cx="7277283" cy="617099"/>
          </a:xfrm>
        </p:spPr>
        <p:txBody>
          <a:bodyPr anchor="t" anchorCtr="0"/>
          <a:lstStyle>
            <a:lvl1pPr marL="0" indent="0">
              <a:buNone/>
              <a:defRPr baseline="0">
                <a:solidFill>
                  <a:schemeClr val="tx1"/>
                </a:solidFill>
              </a:defRPr>
            </a:lvl1pPr>
          </a:lstStyle>
          <a:p>
            <a:pPr lvl="0"/>
            <a:r>
              <a:rPr lang="en-US" dirty="0"/>
              <a:t>Stakeholder Relationships</a:t>
            </a:r>
          </a:p>
          <a:p>
            <a:pPr lvl="0"/>
            <a:r>
              <a:rPr lang="en-US" dirty="0"/>
              <a:t>We conducted stakeholder relationship analytics…</a:t>
            </a:r>
          </a:p>
        </p:txBody>
      </p:sp>
      <p:sp>
        <p:nvSpPr>
          <p:cNvPr id="24" name="Text Placeholder 2"/>
          <p:cNvSpPr>
            <a:spLocks noGrp="1"/>
          </p:cNvSpPr>
          <p:nvPr>
            <p:ph type="body" sz="quarter" idx="26" hasCustomPrompt="1"/>
          </p:nvPr>
        </p:nvSpPr>
        <p:spPr>
          <a:xfrm>
            <a:off x="1509443" y="3775924"/>
            <a:ext cx="7277283" cy="617099"/>
          </a:xfrm>
        </p:spPr>
        <p:txBody>
          <a:bodyPr anchor="t" anchorCtr="0"/>
          <a:lstStyle>
            <a:lvl1pPr marL="0" indent="0">
              <a:buNone/>
              <a:defRPr baseline="0">
                <a:solidFill>
                  <a:schemeClr val="tx1"/>
                </a:solidFill>
              </a:defRPr>
            </a:lvl1pPr>
          </a:lstStyle>
          <a:p>
            <a:pPr lvl="0"/>
            <a:r>
              <a:rPr lang="en-US" dirty="0"/>
              <a:t>Branding &amp; Communications</a:t>
            </a:r>
          </a:p>
          <a:p>
            <a:pPr lvl="0"/>
            <a:r>
              <a:rPr lang="en-US" dirty="0"/>
              <a:t>We determined branding &amp; communications strategies…</a:t>
            </a:r>
          </a:p>
          <a:p>
            <a:pPr lvl="0"/>
            <a:endParaRPr lang="en-US" dirty="0"/>
          </a:p>
          <a:p>
            <a:pPr lvl="0"/>
            <a:endParaRPr lang="en-US" dirty="0"/>
          </a:p>
        </p:txBody>
      </p:sp>
      <p:sp>
        <p:nvSpPr>
          <p:cNvPr id="20"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pic>
        <p:nvPicPr>
          <p:cNvPr id="21" name="Picture 1">
            <a:extLst>
              <a:ext uri="{FF2B5EF4-FFF2-40B4-BE49-F238E27FC236}">
                <a16:creationId xmlns:a16="http://schemas.microsoft.com/office/drawing/2014/main" id="{C2F96D7F-EEE7-784E-AAB3-6A797C34152B}"/>
              </a:ext>
            </a:extLst>
          </p:cNvPr>
          <p:cNvPicPr/>
          <p:nvPr userDrawn="1"/>
        </p:nvPicPr>
        <p:blipFill rotWithShape="1">
          <a:blip r:embed="rId6"/>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842746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Key Learnings Color Bar">
    <p:spTree>
      <p:nvGrpSpPr>
        <p:cNvPr id="1" name=""/>
        <p:cNvGrpSpPr/>
        <p:nvPr/>
      </p:nvGrpSpPr>
      <p:grpSpPr>
        <a:xfrm>
          <a:off x="0" y="0"/>
          <a:ext cx="0" cy="0"/>
          <a:chOff x="0" y="0"/>
          <a:chExt cx="0" cy="0"/>
        </a:xfrm>
      </p:grpSpPr>
      <p:sp>
        <p:nvSpPr>
          <p:cNvPr id="37" name="Oval 36"/>
          <p:cNvSpPr/>
          <p:nvPr/>
        </p:nvSpPr>
        <p:spPr>
          <a:xfrm>
            <a:off x="416123" y="3839782"/>
            <a:ext cx="617220" cy="617099"/>
          </a:xfrm>
          <a:prstGeom prst="ellipse">
            <a:avLst/>
          </a:prstGeom>
          <a:solidFill>
            <a:srgbClr val="05816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38" name="Text Placeholder 18"/>
          <p:cNvSpPr>
            <a:spLocks noGrp="1"/>
          </p:cNvSpPr>
          <p:nvPr>
            <p:ph type="body" sz="quarter" idx="28" hasCustomPrompt="1"/>
          </p:nvPr>
        </p:nvSpPr>
        <p:spPr>
          <a:xfrm>
            <a:off x="319531" y="3839782"/>
            <a:ext cx="822798" cy="617099"/>
          </a:xfrm>
          <a:prstGeom prst="rect">
            <a:avLst/>
          </a:prstGeom>
        </p:spPr>
        <p:txBody>
          <a:bodyPr vert="horz" lIns="0" tIns="0" rIns="0" bIns="0" anchor="ctr" anchorCtr="0">
            <a:normAutofit/>
          </a:bodyPr>
          <a:lstStyle>
            <a:lvl1pPr marL="0" indent="0" algn="ctr">
              <a:lnSpc>
                <a:spcPct val="100000"/>
              </a:lnSpc>
              <a:spcBef>
                <a:spcPts val="0"/>
              </a:spcBef>
              <a:buNone/>
              <a:defRPr sz="2700" b="1" i="0" cap="none" spc="38" baseline="0">
                <a:solidFill>
                  <a:schemeClr val="bg1"/>
                </a:solidFill>
                <a:latin typeface="Arial"/>
                <a:cs typeface="Arial Black"/>
              </a:defRPr>
            </a:lvl1pPr>
          </a:lstStyle>
          <a:p>
            <a:pPr lvl="0"/>
            <a:r>
              <a:rPr lang="en-US" dirty="0"/>
              <a:t>4</a:t>
            </a:r>
          </a:p>
        </p:txBody>
      </p:sp>
      <p:sp>
        <p:nvSpPr>
          <p:cNvPr id="35" name="Oval 34"/>
          <p:cNvSpPr/>
          <p:nvPr/>
        </p:nvSpPr>
        <p:spPr>
          <a:xfrm>
            <a:off x="416122" y="2887105"/>
            <a:ext cx="617220" cy="617099"/>
          </a:xfrm>
          <a:prstGeom prst="ellipse">
            <a:avLst/>
          </a:prstGeom>
          <a:solidFill>
            <a:srgbClr val="0E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36" name="Text Placeholder 18"/>
          <p:cNvSpPr>
            <a:spLocks noGrp="1"/>
          </p:cNvSpPr>
          <p:nvPr>
            <p:ph type="body" sz="quarter" idx="27" hasCustomPrompt="1"/>
          </p:nvPr>
        </p:nvSpPr>
        <p:spPr>
          <a:xfrm>
            <a:off x="319530" y="2887105"/>
            <a:ext cx="822798" cy="617099"/>
          </a:xfrm>
          <a:prstGeom prst="rect">
            <a:avLst/>
          </a:prstGeom>
        </p:spPr>
        <p:txBody>
          <a:bodyPr vert="horz" lIns="0" tIns="0" rIns="0" bIns="0" anchor="ctr" anchorCtr="0">
            <a:normAutofit/>
          </a:bodyPr>
          <a:lstStyle>
            <a:lvl1pPr marL="0" indent="0" algn="ctr">
              <a:lnSpc>
                <a:spcPct val="100000"/>
              </a:lnSpc>
              <a:spcBef>
                <a:spcPts val="0"/>
              </a:spcBef>
              <a:buNone/>
              <a:defRPr sz="2700" b="1" i="0" cap="none" spc="38" baseline="0">
                <a:solidFill>
                  <a:schemeClr val="bg1"/>
                </a:solidFill>
                <a:latin typeface="Arial"/>
                <a:cs typeface="Arial Black"/>
              </a:defRPr>
            </a:lvl1pPr>
          </a:lstStyle>
          <a:p>
            <a:pPr lvl="0"/>
            <a:r>
              <a:rPr lang="en-US" dirty="0"/>
              <a:t>3</a:t>
            </a:r>
          </a:p>
        </p:txBody>
      </p:sp>
      <p:sp>
        <p:nvSpPr>
          <p:cNvPr id="33" name="Oval 32"/>
          <p:cNvSpPr/>
          <p:nvPr/>
        </p:nvSpPr>
        <p:spPr>
          <a:xfrm>
            <a:off x="416123" y="1945642"/>
            <a:ext cx="617220" cy="617099"/>
          </a:xfrm>
          <a:prstGeom prst="ellipse">
            <a:avLst/>
          </a:prstGeom>
          <a:solidFill>
            <a:srgbClr val="00A28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34" name="Text Placeholder 18"/>
          <p:cNvSpPr>
            <a:spLocks noGrp="1"/>
          </p:cNvSpPr>
          <p:nvPr>
            <p:ph type="body" sz="quarter" idx="26" hasCustomPrompt="1"/>
          </p:nvPr>
        </p:nvSpPr>
        <p:spPr>
          <a:xfrm>
            <a:off x="319531" y="1945641"/>
            <a:ext cx="822798" cy="617099"/>
          </a:xfrm>
          <a:prstGeom prst="rect">
            <a:avLst/>
          </a:prstGeom>
        </p:spPr>
        <p:txBody>
          <a:bodyPr vert="horz" lIns="0" tIns="0" rIns="0" bIns="0" anchor="ctr" anchorCtr="0">
            <a:normAutofit/>
          </a:bodyPr>
          <a:lstStyle>
            <a:lvl1pPr marL="0" indent="0" algn="ctr">
              <a:lnSpc>
                <a:spcPct val="100000"/>
              </a:lnSpc>
              <a:spcBef>
                <a:spcPts val="0"/>
              </a:spcBef>
              <a:buNone/>
              <a:defRPr sz="2700" b="1" i="0" cap="none" spc="38" baseline="0">
                <a:solidFill>
                  <a:schemeClr val="bg1"/>
                </a:solidFill>
                <a:latin typeface="Arial"/>
                <a:cs typeface="Arial Black"/>
              </a:defRPr>
            </a:lvl1pPr>
          </a:lstStyle>
          <a:p>
            <a:pPr lvl="0"/>
            <a:r>
              <a:rPr lang="en-US" dirty="0"/>
              <a:t>2</a:t>
            </a:r>
          </a:p>
        </p:txBody>
      </p:sp>
      <p:sp>
        <p:nvSpPr>
          <p:cNvPr id="2" name="Oval 1"/>
          <p:cNvSpPr/>
          <p:nvPr/>
        </p:nvSpPr>
        <p:spPr>
          <a:xfrm>
            <a:off x="416122" y="978109"/>
            <a:ext cx="617220" cy="617099"/>
          </a:xfrm>
          <a:prstGeom prst="ellipse">
            <a:avLst/>
          </a:prstGeom>
          <a:solidFill>
            <a:srgbClr val="4BFFA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 name="Text Placeholder 18"/>
          <p:cNvSpPr>
            <a:spLocks noGrp="1"/>
          </p:cNvSpPr>
          <p:nvPr>
            <p:ph type="body" sz="quarter" idx="18" hasCustomPrompt="1"/>
          </p:nvPr>
        </p:nvSpPr>
        <p:spPr>
          <a:xfrm>
            <a:off x="347245" y="263589"/>
            <a:ext cx="6756288" cy="470750"/>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3EAD95"/>
                </a:solidFill>
                <a:latin typeface="Arial"/>
                <a:cs typeface="Arial Black"/>
              </a:defRPr>
            </a:lvl1pPr>
          </a:lstStyle>
          <a:p>
            <a:pPr lvl="0"/>
            <a:r>
              <a:rPr lang="en-US" dirty="0"/>
              <a:t>Key </a:t>
            </a:r>
            <a:r>
              <a:rPr lang="en-US" dirty="0" err="1"/>
              <a:t>Learnings</a:t>
            </a:r>
            <a:endParaRPr lang="en-US" dirty="0"/>
          </a:p>
        </p:txBody>
      </p:sp>
      <p:sp>
        <p:nvSpPr>
          <p:cNvPr id="13" name="Text Placeholder 2"/>
          <p:cNvSpPr>
            <a:spLocks noGrp="1"/>
          </p:cNvSpPr>
          <p:nvPr>
            <p:ph type="body" sz="quarter" idx="20" hasCustomPrompt="1"/>
          </p:nvPr>
        </p:nvSpPr>
        <p:spPr>
          <a:xfrm>
            <a:off x="1520354" y="992964"/>
            <a:ext cx="7277283" cy="617099"/>
          </a:xfrm>
        </p:spPr>
        <p:txBody>
          <a:bodyPr anchor="t" anchorCtr="0"/>
          <a:lstStyle>
            <a:lvl1pPr marL="0" indent="0">
              <a:buNone/>
              <a:defRPr>
                <a:solidFill>
                  <a:schemeClr val="tx1"/>
                </a:solidFill>
              </a:defRPr>
            </a:lvl1pPr>
          </a:lstStyle>
          <a:p>
            <a:pPr lvl="0"/>
            <a:r>
              <a:rPr lang="en-US" dirty="0"/>
              <a:t>First point here.</a:t>
            </a:r>
          </a:p>
          <a:p>
            <a:pPr lvl="0"/>
            <a:endParaRPr lang="en-US" dirty="0"/>
          </a:p>
          <a:p>
            <a:pPr lvl="0"/>
            <a:endParaRPr lang="en-US" dirty="0"/>
          </a:p>
        </p:txBody>
      </p:sp>
      <p:sp>
        <p:nvSpPr>
          <p:cNvPr id="17" name="Text Placeholder 2"/>
          <p:cNvSpPr>
            <a:spLocks noGrp="1"/>
          </p:cNvSpPr>
          <p:nvPr>
            <p:ph type="body" sz="quarter" idx="22" hasCustomPrompt="1"/>
          </p:nvPr>
        </p:nvSpPr>
        <p:spPr>
          <a:xfrm>
            <a:off x="1520353" y="1941904"/>
            <a:ext cx="7277283" cy="617099"/>
          </a:xfrm>
        </p:spPr>
        <p:txBody>
          <a:bodyPr anchor="t" anchorCtr="0"/>
          <a:lstStyle>
            <a:lvl1pPr marL="0" indent="0">
              <a:buNone/>
              <a:defRPr>
                <a:solidFill>
                  <a:schemeClr val="tx1"/>
                </a:solidFill>
              </a:defRPr>
            </a:lvl1pPr>
          </a:lstStyle>
          <a:p>
            <a:pPr lvl="0"/>
            <a:r>
              <a:rPr lang="en-US" dirty="0"/>
              <a:t>Second point here.</a:t>
            </a:r>
          </a:p>
          <a:p>
            <a:pPr lvl="0"/>
            <a:endParaRPr lang="en-US" dirty="0"/>
          </a:p>
          <a:p>
            <a:pPr lvl="0"/>
            <a:endParaRPr lang="en-US" dirty="0"/>
          </a:p>
        </p:txBody>
      </p:sp>
      <p:sp>
        <p:nvSpPr>
          <p:cNvPr id="24" name="Text Placeholder 2"/>
          <p:cNvSpPr>
            <a:spLocks noGrp="1"/>
          </p:cNvSpPr>
          <p:nvPr>
            <p:ph type="body" sz="quarter" idx="23" hasCustomPrompt="1"/>
          </p:nvPr>
        </p:nvSpPr>
        <p:spPr>
          <a:xfrm>
            <a:off x="1520351" y="2890843"/>
            <a:ext cx="7277283" cy="617099"/>
          </a:xfrm>
        </p:spPr>
        <p:txBody>
          <a:bodyPr anchor="t" anchorCtr="0"/>
          <a:lstStyle>
            <a:lvl1pPr marL="0" indent="0">
              <a:buNone/>
              <a:defRPr>
                <a:solidFill>
                  <a:schemeClr val="tx1"/>
                </a:solidFill>
              </a:defRPr>
            </a:lvl1pPr>
          </a:lstStyle>
          <a:p>
            <a:pPr lvl="0"/>
            <a:r>
              <a:rPr lang="en-US" dirty="0"/>
              <a:t>Second point here.</a:t>
            </a:r>
          </a:p>
          <a:p>
            <a:pPr lvl="0"/>
            <a:endParaRPr lang="en-US" dirty="0"/>
          </a:p>
          <a:p>
            <a:pPr lvl="0"/>
            <a:endParaRPr lang="en-US" dirty="0"/>
          </a:p>
        </p:txBody>
      </p:sp>
      <p:sp>
        <p:nvSpPr>
          <p:cNvPr id="25" name="Text Placeholder 2"/>
          <p:cNvSpPr>
            <a:spLocks noGrp="1"/>
          </p:cNvSpPr>
          <p:nvPr>
            <p:ph type="body" sz="quarter" idx="24" hasCustomPrompt="1"/>
          </p:nvPr>
        </p:nvSpPr>
        <p:spPr>
          <a:xfrm>
            <a:off x="1520351" y="3839782"/>
            <a:ext cx="7277283" cy="617099"/>
          </a:xfrm>
        </p:spPr>
        <p:txBody>
          <a:bodyPr anchor="t" anchorCtr="0"/>
          <a:lstStyle>
            <a:lvl1pPr marL="0" indent="0">
              <a:buNone/>
              <a:defRPr>
                <a:solidFill>
                  <a:schemeClr val="tx1"/>
                </a:solidFill>
              </a:defRPr>
            </a:lvl1pPr>
          </a:lstStyle>
          <a:p>
            <a:pPr lvl="0"/>
            <a:r>
              <a:rPr lang="en-US" dirty="0"/>
              <a:t>Second point here.</a:t>
            </a:r>
          </a:p>
          <a:p>
            <a:pPr lvl="0"/>
            <a:endParaRPr lang="en-US" dirty="0"/>
          </a:p>
          <a:p>
            <a:pPr lvl="0"/>
            <a:endParaRPr lang="en-US" dirty="0"/>
          </a:p>
        </p:txBody>
      </p:sp>
      <p:sp>
        <p:nvSpPr>
          <p:cNvPr id="26" name="Text Placeholder 18"/>
          <p:cNvSpPr>
            <a:spLocks noGrp="1"/>
          </p:cNvSpPr>
          <p:nvPr>
            <p:ph type="body" sz="quarter" idx="25" hasCustomPrompt="1"/>
          </p:nvPr>
        </p:nvSpPr>
        <p:spPr>
          <a:xfrm>
            <a:off x="319530" y="978108"/>
            <a:ext cx="822798" cy="617099"/>
          </a:xfrm>
          <a:prstGeom prst="rect">
            <a:avLst/>
          </a:prstGeom>
        </p:spPr>
        <p:txBody>
          <a:bodyPr vert="horz" lIns="0" tIns="0" rIns="0" bIns="0" anchor="ctr" anchorCtr="0">
            <a:normAutofit/>
          </a:bodyPr>
          <a:lstStyle>
            <a:lvl1pPr marL="0" indent="0" algn="ctr">
              <a:lnSpc>
                <a:spcPct val="100000"/>
              </a:lnSpc>
              <a:spcBef>
                <a:spcPts val="0"/>
              </a:spcBef>
              <a:buNone/>
              <a:defRPr sz="2700" b="1" i="0" cap="none" spc="38" baseline="0">
                <a:solidFill>
                  <a:schemeClr val="bg1"/>
                </a:solidFill>
                <a:latin typeface="Arial"/>
                <a:cs typeface="Arial Black"/>
              </a:defRPr>
            </a:lvl1pPr>
          </a:lstStyle>
          <a:p>
            <a:pPr lvl="0"/>
            <a:r>
              <a:rPr lang="en-US"/>
              <a:t>1</a:t>
            </a:r>
            <a:endParaRPr lang="en-US" dirty="0"/>
          </a:p>
        </p:txBody>
      </p:sp>
      <p:sp>
        <p:nvSpPr>
          <p:cNvPr id="20"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pic>
        <p:nvPicPr>
          <p:cNvPr id="22" name="Picture 1">
            <a:extLst>
              <a:ext uri="{FF2B5EF4-FFF2-40B4-BE49-F238E27FC236}">
                <a16:creationId xmlns:a16="http://schemas.microsoft.com/office/drawing/2014/main" id="{6E07DC05-41FE-E143-B0A5-282F94AA5D00}"/>
              </a:ext>
            </a:extLst>
          </p:cNvPr>
          <p:cNvPicPr/>
          <p:nvPr userDrawn="1"/>
        </p:nvPicPr>
        <p:blipFill rotWithShape="1">
          <a:blip r:embed="rId2"/>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283637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Summary ">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r="23125"/>
          <a:stretch/>
        </p:blipFill>
        <p:spPr>
          <a:xfrm>
            <a:off x="0" y="-1240002"/>
            <a:ext cx="9166715" cy="6707351"/>
          </a:xfrm>
          <a:prstGeom prst="rect">
            <a:avLst/>
          </a:prstGeom>
        </p:spPr>
      </p:pic>
      <p:sp>
        <p:nvSpPr>
          <p:cNvPr id="7" name="Text Placeholder 18"/>
          <p:cNvSpPr>
            <a:spLocks noGrp="1"/>
          </p:cNvSpPr>
          <p:nvPr>
            <p:ph type="body" sz="quarter" idx="18" hasCustomPrompt="1"/>
          </p:nvPr>
        </p:nvSpPr>
        <p:spPr>
          <a:xfrm>
            <a:off x="347245" y="265093"/>
            <a:ext cx="6378020"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chemeClr val="bg1"/>
                </a:solidFill>
                <a:effectLst/>
                <a:latin typeface="Arial"/>
                <a:cs typeface="Arial Black"/>
              </a:defRPr>
            </a:lvl1pPr>
          </a:lstStyle>
          <a:p>
            <a:pPr lvl="0"/>
            <a:r>
              <a:rPr lang="en-US" dirty="0"/>
              <a:t>Summary</a:t>
            </a:r>
          </a:p>
        </p:txBody>
      </p:sp>
      <p:sp>
        <p:nvSpPr>
          <p:cNvPr id="8" name="Text Placeholder 2"/>
          <p:cNvSpPr>
            <a:spLocks noGrp="1"/>
          </p:cNvSpPr>
          <p:nvPr>
            <p:ph type="body" sz="quarter" idx="19"/>
          </p:nvPr>
        </p:nvSpPr>
        <p:spPr>
          <a:xfrm>
            <a:off x="347247" y="978109"/>
            <a:ext cx="6289528" cy="3517692"/>
          </a:xfrm>
        </p:spPr>
        <p:txBody>
          <a:bodyPr/>
          <a:lstStyle>
            <a:lvl1pPr marL="177404" indent="-177404">
              <a:buFont typeface="Arial" panose="020B0604020202020204" pitchFamily="34" charset="0"/>
              <a:buChar cha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18"/>
          <p:cNvSpPr>
            <a:spLocks noGrp="1"/>
          </p:cNvSpPr>
          <p:nvPr>
            <p:ph type="body" sz="quarter" idx="20" hasCustomPrompt="1"/>
          </p:nvPr>
        </p:nvSpPr>
        <p:spPr>
          <a:xfrm>
            <a:off x="347246" y="542888"/>
            <a:ext cx="6386236"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chemeClr val="bg1"/>
                </a:solidFill>
                <a:effectLst/>
                <a:latin typeface="Arial"/>
                <a:cs typeface="Arial Black"/>
              </a:defRPr>
            </a:lvl1pPr>
          </a:lstStyle>
          <a:p>
            <a:pPr lvl="0"/>
            <a:r>
              <a:rPr lang="en-US" dirty="0"/>
              <a:t>Summary Subtitle</a:t>
            </a:r>
          </a:p>
        </p:txBody>
      </p:sp>
      <p:pic>
        <p:nvPicPr>
          <p:cNvPr id="3" name="Image 2">
            <a:extLst>
              <a:ext uri="{FF2B5EF4-FFF2-40B4-BE49-F238E27FC236}">
                <a16:creationId xmlns:a16="http://schemas.microsoft.com/office/drawing/2014/main" id="{B9983660-FDBA-4C46-2CFA-E002158A32FF}"/>
              </a:ext>
            </a:extLst>
          </p:cNvPr>
          <p:cNvPicPr>
            <a:picLocks noChangeAspect="1"/>
          </p:cNvPicPr>
          <p:nvPr userDrawn="1"/>
        </p:nvPicPr>
        <p:blipFill>
          <a:blip r:embed="rId3"/>
          <a:stretch>
            <a:fillRect/>
          </a:stretch>
        </p:blipFill>
        <p:spPr>
          <a:xfrm>
            <a:off x="188123" y="4665316"/>
            <a:ext cx="1665450" cy="197675"/>
          </a:xfrm>
          <a:prstGeom prst="rect">
            <a:avLst/>
          </a:prstGeom>
        </p:spPr>
      </p:pic>
    </p:spTree>
    <p:extLst>
      <p:ext uri="{BB962C8B-B14F-4D97-AF65-F5344CB8AC3E}">
        <p14:creationId xmlns:p14="http://schemas.microsoft.com/office/powerpoint/2010/main" val="9574971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7" name="Text Placeholder 10"/>
          <p:cNvSpPr>
            <a:spLocks noGrp="1"/>
          </p:cNvSpPr>
          <p:nvPr>
            <p:ph type="body" sz="quarter" idx="21" hasCustomPrompt="1"/>
          </p:nvPr>
        </p:nvSpPr>
        <p:spPr>
          <a:xfrm>
            <a:off x="365841" y="2489548"/>
            <a:ext cx="2371540" cy="161762"/>
          </a:xfrm>
          <a:prstGeom prst="rect">
            <a:avLst/>
          </a:prstGeom>
        </p:spPr>
        <p:txBody>
          <a:bodyPr vert="horz" lIns="0" tIns="0" rIns="0" bIns="0">
            <a:normAutofit/>
          </a:bodyPr>
          <a:lstStyle>
            <a:lvl1pPr marL="0" indent="0">
              <a:buNone/>
              <a:defRPr sz="1200" b="1" i="0" kern="0" cap="none" spc="0" baseline="0">
                <a:solidFill>
                  <a:srgbClr val="3EAD95"/>
                </a:solidFill>
                <a:latin typeface="Arial" charset="0"/>
                <a:ea typeface="Arial" charset="0"/>
                <a:cs typeface="Arial" charset="0"/>
              </a:defRPr>
            </a:lvl1pPr>
          </a:lstStyle>
          <a:p>
            <a:pPr lvl="0"/>
            <a:r>
              <a:rPr lang="en-US" dirty="0"/>
              <a:t>First Name</a:t>
            </a:r>
          </a:p>
        </p:txBody>
      </p:sp>
      <p:sp>
        <p:nvSpPr>
          <p:cNvPr id="8" name="Text Placeholder 10"/>
          <p:cNvSpPr>
            <a:spLocks noGrp="1"/>
          </p:cNvSpPr>
          <p:nvPr>
            <p:ph type="body" sz="quarter" idx="22" hasCustomPrompt="1"/>
          </p:nvPr>
        </p:nvSpPr>
        <p:spPr>
          <a:xfrm>
            <a:off x="5291240" y="2489548"/>
            <a:ext cx="3481099" cy="161762"/>
          </a:xfrm>
          <a:prstGeom prst="rect">
            <a:avLst/>
          </a:prstGeom>
        </p:spPr>
        <p:txBody>
          <a:bodyPr vert="horz" lIns="0" tIns="0" rIns="0" bIns="0">
            <a:normAutofit/>
          </a:bodyPr>
          <a:lstStyle>
            <a:lvl1pPr marL="0" indent="0">
              <a:buNone/>
              <a:defRPr sz="1200" b="0" i="0" kern="0" cap="none" spc="0" baseline="0">
                <a:solidFill>
                  <a:srgbClr val="3EAD95"/>
                </a:solidFill>
                <a:latin typeface="Arial" charset="0"/>
                <a:ea typeface="Arial" charset="0"/>
                <a:cs typeface="Arial" charset="0"/>
              </a:defRPr>
            </a:lvl1pPr>
          </a:lstStyle>
          <a:p>
            <a:pPr lvl="0"/>
            <a:r>
              <a:rPr lang="en-US" dirty="0"/>
              <a:t>Title</a:t>
            </a:r>
          </a:p>
        </p:txBody>
      </p:sp>
      <p:sp>
        <p:nvSpPr>
          <p:cNvPr id="9" name="Text Placeholder 10"/>
          <p:cNvSpPr>
            <a:spLocks noGrp="1"/>
          </p:cNvSpPr>
          <p:nvPr>
            <p:ph type="body" sz="quarter" idx="23" hasCustomPrompt="1"/>
          </p:nvPr>
        </p:nvSpPr>
        <p:spPr>
          <a:xfrm>
            <a:off x="365841" y="2741887"/>
            <a:ext cx="4173604" cy="161762"/>
          </a:xfrm>
          <a:prstGeom prst="rect">
            <a:avLst/>
          </a:prstGeom>
        </p:spPr>
        <p:txBody>
          <a:bodyPr vert="horz" lIns="0" tIns="0" rIns="0" bIns="0">
            <a:normAutofit/>
          </a:bodyPr>
          <a:lstStyle>
            <a:lvl1pPr marL="0" indent="0">
              <a:buNone/>
              <a:defRPr sz="1200" b="0" i="0" kern="0" cap="none" spc="0" baseline="0">
                <a:solidFill>
                  <a:srgbClr val="3EAD95"/>
                </a:solidFill>
                <a:latin typeface="Arial" charset="0"/>
                <a:ea typeface="Arial" charset="0"/>
                <a:cs typeface="Arial" charset="0"/>
              </a:defRPr>
            </a:lvl1pPr>
          </a:lstStyle>
          <a:p>
            <a:pPr lvl="0"/>
            <a:r>
              <a:rPr lang="en-US" dirty="0"/>
              <a:t>Email</a:t>
            </a:r>
          </a:p>
        </p:txBody>
      </p:sp>
      <p:cxnSp>
        <p:nvCxnSpPr>
          <p:cNvPr id="10" name="Straight Connector 9"/>
          <p:cNvCxnSpPr/>
          <p:nvPr userDrawn="1"/>
        </p:nvCxnSpPr>
        <p:spPr>
          <a:xfrm>
            <a:off x="347246" y="3025850"/>
            <a:ext cx="575749" cy="0"/>
          </a:xfrm>
          <a:prstGeom prst="line">
            <a:avLst/>
          </a:prstGeom>
          <a:ln>
            <a:solidFill>
              <a:srgbClr val="3EAD95"/>
            </a:solidFill>
          </a:ln>
          <a:effectLst/>
        </p:spPr>
        <p:style>
          <a:lnRef idx="2">
            <a:schemeClr val="accent1"/>
          </a:lnRef>
          <a:fillRef idx="0">
            <a:schemeClr val="accent1"/>
          </a:fillRef>
          <a:effectRef idx="1">
            <a:schemeClr val="accent1"/>
          </a:effectRef>
          <a:fontRef idx="minor">
            <a:schemeClr val="tx1"/>
          </a:fontRef>
        </p:style>
      </p:cxnSp>
      <p:sp>
        <p:nvSpPr>
          <p:cNvPr id="11" name="Text Placeholder 10"/>
          <p:cNvSpPr>
            <a:spLocks noGrp="1"/>
          </p:cNvSpPr>
          <p:nvPr>
            <p:ph type="body" sz="quarter" idx="24" hasCustomPrompt="1"/>
          </p:nvPr>
        </p:nvSpPr>
        <p:spPr>
          <a:xfrm>
            <a:off x="4629850" y="2741887"/>
            <a:ext cx="4142489" cy="161762"/>
          </a:xfrm>
          <a:prstGeom prst="rect">
            <a:avLst/>
          </a:prstGeom>
        </p:spPr>
        <p:txBody>
          <a:bodyPr vert="horz" lIns="0" tIns="0" rIns="0" bIns="0">
            <a:normAutofit/>
          </a:bodyPr>
          <a:lstStyle>
            <a:lvl1pPr marL="0" indent="0">
              <a:buNone/>
              <a:defRPr sz="1200" b="0" i="0" kern="0" cap="none" spc="0" baseline="0">
                <a:solidFill>
                  <a:srgbClr val="3EAD95"/>
                </a:solidFill>
                <a:latin typeface="Arial" charset="0"/>
                <a:ea typeface="Arial" charset="0"/>
                <a:cs typeface="Arial" charset="0"/>
              </a:defRPr>
            </a:lvl1pPr>
          </a:lstStyle>
          <a:p>
            <a:pPr lvl="0"/>
            <a:r>
              <a:rPr lang="en-US" dirty="0"/>
              <a:t>Phone Number</a:t>
            </a:r>
          </a:p>
        </p:txBody>
      </p:sp>
      <p:sp>
        <p:nvSpPr>
          <p:cNvPr id="12" name="Text Placeholder 10"/>
          <p:cNvSpPr>
            <a:spLocks noGrp="1"/>
          </p:cNvSpPr>
          <p:nvPr>
            <p:ph type="body" sz="quarter" idx="26" hasCustomPrompt="1"/>
          </p:nvPr>
        </p:nvSpPr>
        <p:spPr>
          <a:xfrm>
            <a:off x="2823411" y="2489548"/>
            <a:ext cx="2371540" cy="161762"/>
          </a:xfrm>
          <a:prstGeom prst="rect">
            <a:avLst/>
          </a:prstGeom>
        </p:spPr>
        <p:txBody>
          <a:bodyPr vert="horz" lIns="0" tIns="0" rIns="0" bIns="0">
            <a:normAutofit/>
          </a:bodyPr>
          <a:lstStyle>
            <a:lvl1pPr marL="0" indent="0">
              <a:buNone/>
              <a:defRPr sz="1200" b="1" i="0" kern="0" cap="none" spc="0" baseline="0">
                <a:solidFill>
                  <a:srgbClr val="3EAD95"/>
                </a:solidFill>
                <a:latin typeface="Arial" charset="0"/>
                <a:ea typeface="Arial" charset="0"/>
                <a:cs typeface="Arial" charset="0"/>
              </a:defRPr>
            </a:lvl1pPr>
          </a:lstStyle>
          <a:p>
            <a:pPr lvl="0"/>
            <a:r>
              <a:rPr lang="en-US" dirty="0"/>
              <a:t>Last Name</a:t>
            </a:r>
          </a:p>
        </p:txBody>
      </p:sp>
      <p:sp>
        <p:nvSpPr>
          <p:cNvPr id="13" name="Text Placeholder 10"/>
          <p:cNvSpPr>
            <a:spLocks noGrp="1"/>
          </p:cNvSpPr>
          <p:nvPr>
            <p:ph type="body" sz="quarter" idx="27" hasCustomPrompt="1"/>
          </p:nvPr>
        </p:nvSpPr>
        <p:spPr>
          <a:xfrm>
            <a:off x="365841" y="3152272"/>
            <a:ext cx="2371540" cy="161762"/>
          </a:xfrm>
          <a:prstGeom prst="rect">
            <a:avLst/>
          </a:prstGeom>
        </p:spPr>
        <p:txBody>
          <a:bodyPr vert="horz" lIns="0" tIns="0" rIns="0" bIns="0">
            <a:normAutofit/>
          </a:bodyPr>
          <a:lstStyle>
            <a:lvl1pPr marL="0" indent="0">
              <a:buNone/>
              <a:defRPr sz="1200" b="1" i="0" kern="0" cap="none" spc="0" baseline="0">
                <a:solidFill>
                  <a:srgbClr val="3EAD95"/>
                </a:solidFill>
                <a:latin typeface="Arial" charset="0"/>
                <a:ea typeface="Arial" charset="0"/>
                <a:cs typeface="Arial" charset="0"/>
              </a:defRPr>
            </a:lvl1pPr>
          </a:lstStyle>
          <a:p>
            <a:pPr lvl="0"/>
            <a:r>
              <a:rPr lang="en-US" dirty="0"/>
              <a:t>First Name</a:t>
            </a:r>
          </a:p>
        </p:txBody>
      </p:sp>
      <p:sp>
        <p:nvSpPr>
          <p:cNvPr id="14" name="Text Placeholder 10"/>
          <p:cNvSpPr>
            <a:spLocks noGrp="1"/>
          </p:cNvSpPr>
          <p:nvPr>
            <p:ph type="body" sz="quarter" idx="28" hasCustomPrompt="1"/>
          </p:nvPr>
        </p:nvSpPr>
        <p:spPr>
          <a:xfrm>
            <a:off x="2823411" y="3152272"/>
            <a:ext cx="2371540" cy="161762"/>
          </a:xfrm>
          <a:prstGeom prst="rect">
            <a:avLst/>
          </a:prstGeom>
        </p:spPr>
        <p:txBody>
          <a:bodyPr vert="horz" lIns="0" tIns="0" rIns="0" bIns="0">
            <a:normAutofit/>
          </a:bodyPr>
          <a:lstStyle>
            <a:lvl1pPr marL="0" indent="0">
              <a:buNone/>
              <a:defRPr sz="1200" b="1" i="0" kern="0" cap="none" spc="0" baseline="0">
                <a:solidFill>
                  <a:srgbClr val="3EAD95"/>
                </a:solidFill>
                <a:latin typeface="Arial" charset="0"/>
                <a:ea typeface="Arial" charset="0"/>
                <a:cs typeface="Arial" charset="0"/>
              </a:defRPr>
            </a:lvl1pPr>
          </a:lstStyle>
          <a:p>
            <a:pPr lvl="0"/>
            <a:r>
              <a:rPr lang="en-US" dirty="0"/>
              <a:t>Last Name</a:t>
            </a:r>
          </a:p>
        </p:txBody>
      </p:sp>
      <p:sp>
        <p:nvSpPr>
          <p:cNvPr id="15" name="Text Placeholder 10"/>
          <p:cNvSpPr>
            <a:spLocks noGrp="1"/>
          </p:cNvSpPr>
          <p:nvPr>
            <p:ph type="body" sz="quarter" idx="29" hasCustomPrompt="1"/>
          </p:nvPr>
        </p:nvSpPr>
        <p:spPr>
          <a:xfrm>
            <a:off x="5291240" y="3152272"/>
            <a:ext cx="3481099" cy="161762"/>
          </a:xfrm>
          <a:prstGeom prst="rect">
            <a:avLst/>
          </a:prstGeom>
        </p:spPr>
        <p:txBody>
          <a:bodyPr vert="horz" lIns="0" tIns="0" rIns="0" bIns="0">
            <a:normAutofit/>
          </a:bodyPr>
          <a:lstStyle>
            <a:lvl1pPr marL="0" indent="0">
              <a:buNone/>
              <a:defRPr sz="1200" b="0" i="0" kern="0" cap="none" spc="0" baseline="0">
                <a:solidFill>
                  <a:srgbClr val="3EAD95"/>
                </a:solidFill>
                <a:latin typeface="Arial" charset="0"/>
                <a:ea typeface="Arial" charset="0"/>
                <a:cs typeface="Arial" charset="0"/>
              </a:defRPr>
            </a:lvl1pPr>
          </a:lstStyle>
          <a:p>
            <a:pPr lvl="0"/>
            <a:r>
              <a:rPr lang="en-US" dirty="0"/>
              <a:t>Title</a:t>
            </a:r>
          </a:p>
        </p:txBody>
      </p:sp>
      <p:sp>
        <p:nvSpPr>
          <p:cNvPr id="16" name="Text Placeholder 10"/>
          <p:cNvSpPr>
            <a:spLocks noGrp="1"/>
          </p:cNvSpPr>
          <p:nvPr>
            <p:ph type="body" sz="quarter" idx="30" hasCustomPrompt="1"/>
          </p:nvPr>
        </p:nvSpPr>
        <p:spPr>
          <a:xfrm>
            <a:off x="358292" y="3399814"/>
            <a:ext cx="4179423" cy="159011"/>
          </a:xfrm>
          <a:prstGeom prst="rect">
            <a:avLst/>
          </a:prstGeom>
        </p:spPr>
        <p:txBody>
          <a:bodyPr vert="horz" lIns="0" tIns="0" rIns="0" bIns="0">
            <a:normAutofit/>
          </a:bodyPr>
          <a:lstStyle>
            <a:lvl1pPr marL="0" indent="0">
              <a:buNone/>
              <a:defRPr sz="1200" b="0" i="0" kern="0" cap="none" spc="0" baseline="0">
                <a:solidFill>
                  <a:srgbClr val="3EAD95"/>
                </a:solidFill>
                <a:latin typeface="Arial" charset="0"/>
                <a:ea typeface="Arial" charset="0"/>
                <a:cs typeface="Arial" charset="0"/>
              </a:defRPr>
            </a:lvl1pPr>
          </a:lstStyle>
          <a:p>
            <a:pPr lvl="0"/>
            <a:r>
              <a:rPr lang="en-US" dirty="0"/>
              <a:t>Email</a:t>
            </a:r>
          </a:p>
        </p:txBody>
      </p:sp>
      <p:sp>
        <p:nvSpPr>
          <p:cNvPr id="17" name="Text Placeholder 10"/>
          <p:cNvSpPr>
            <a:spLocks noGrp="1"/>
          </p:cNvSpPr>
          <p:nvPr>
            <p:ph type="body" sz="quarter" idx="31" hasCustomPrompt="1"/>
          </p:nvPr>
        </p:nvSpPr>
        <p:spPr>
          <a:xfrm>
            <a:off x="4629850" y="3399814"/>
            <a:ext cx="4142489" cy="159011"/>
          </a:xfrm>
          <a:prstGeom prst="rect">
            <a:avLst/>
          </a:prstGeom>
        </p:spPr>
        <p:txBody>
          <a:bodyPr vert="horz" lIns="0" tIns="0" rIns="0" bIns="0">
            <a:normAutofit/>
          </a:bodyPr>
          <a:lstStyle>
            <a:lvl1pPr marL="0" indent="0">
              <a:buNone/>
              <a:defRPr sz="1200" b="0" i="0" kern="0" cap="none" spc="0" baseline="0">
                <a:solidFill>
                  <a:srgbClr val="3EAD95"/>
                </a:solidFill>
                <a:latin typeface="Arial" charset="0"/>
                <a:ea typeface="Arial" charset="0"/>
                <a:cs typeface="Arial" charset="0"/>
              </a:defRPr>
            </a:lvl1pPr>
          </a:lstStyle>
          <a:p>
            <a:pPr lvl="0"/>
            <a:r>
              <a:rPr lang="en-US" dirty="0"/>
              <a:t>Phone Number</a:t>
            </a:r>
          </a:p>
        </p:txBody>
      </p:sp>
      <p:cxnSp>
        <p:nvCxnSpPr>
          <p:cNvPr id="18" name="Straight Connector 17"/>
          <p:cNvCxnSpPr/>
          <p:nvPr userDrawn="1"/>
        </p:nvCxnSpPr>
        <p:spPr>
          <a:xfrm>
            <a:off x="347246" y="3683250"/>
            <a:ext cx="575749" cy="0"/>
          </a:xfrm>
          <a:prstGeom prst="line">
            <a:avLst/>
          </a:prstGeom>
          <a:ln>
            <a:solidFill>
              <a:srgbClr val="3EAD95"/>
            </a:solidFill>
          </a:ln>
          <a:effectLst/>
        </p:spPr>
        <p:style>
          <a:lnRef idx="2">
            <a:schemeClr val="accent1"/>
          </a:lnRef>
          <a:fillRef idx="0">
            <a:schemeClr val="accent1"/>
          </a:fillRef>
          <a:effectRef idx="1">
            <a:schemeClr val="accent1"/>
          </a:effectRef>
          <a:fontRef idx="minor">
            <a:schemeClr val="tx1"/>
          </a:fontRef>
        </p:style>
      </p:cxnSp>
      <p:sp>
        <p:nvSpPr>
          <p:cNvPr id="19" name="Text Placeholder 10"/>
          <p:cNvSpPr>
            <a:spLocks noGrp="1"/>
          </p:cNvSpPr>
          <p:nvPr>
            <p:ph type="body" sz="quarter" idx="32" hasCustomPrompt="1"/>
          </p:nvPr>
        </p:nvSpPr>
        <p:spPr>
          <a:xfrm>
            <a:off x="379209" y="3809246"/>
            <a:ext cx="2371540" cy="161762"/>
          </a:xfrm>
          <a:prstGeom prst="rect">
            <a:avLst/>
          </a:prstGeom>
        </p:spPr>
        <p:txBody>
          <a:bodyPr vert="horz" lIns="0" tIns="0" rIns="0" bIns="0">
            <a:normAutofit/>
          </a:bodyPr>
          <a:lstStyle>
            <a:lvl1pPr marL="0" indent="0">
              <a:buNone/>
              <a:defRPr sz="1200" b="1" i="0" kern="0" cap="none" spc="0" baseline="0">
                <a:solidFill>
                  <a:srgbClr val="3EAD95"/>
                </a:solidFill>
                <a:latin typeface="Arial" charset="0"/>
                <a:ea typeface="Arial" charset="0"/>
                <a:cs typeface="Arial" charset="0"/>
              </a:defRPr>
            </a:lvl1pPr>
          </a:lstStyle>
          <a:p>
            <a:pPr lvl="0"/>
            <a:r>
              <a:rPr lang="en-US" dirty="0"/>
              <a:t>First Name</a:t>
            </a:r>
          </a:p>
        </p:txBody>
      </p:sp>
      <p:sp>
        <p:nvSpPr>
          <p:cNvPr id="20" name="Text Placeholder 10"/>
          <p:cNvSpPr>
            <a:spLocks noGrp="1"/>
          </p:cNvSpPr>
          <p:nvPr>
            <p:ph type="body" sz="quarter" idx="33" hasCustomPrompt="1"/>
          </p:nvPr>
        </p:nvSpPr>
        <p:spPr>
          <a:xfrm>
            <a:off x="2836779" y="3809246"/>
            <a:ext cx="2371540" cy="161762"/>
          </a:xfrm>
          <a:prstGeom prst="rect">
            <a:avLst/>
          </a:prstGeom>
        </p:spPr>
        <p:txBody>
          <a:bodyPr vert="horz" lIns="0" tIns="0" rIns="0" bIns="0">
            <a:normAutofit/>
          </a:bodyPr>
          <a:lstStyle>
            <a:lvl1pPr marL="0" indent="0">
              <a:buNone/>
              <a:defRPr sz="1200" b="1" i="0" kern="0" cap="none" spc="0" baseline="0">
                <a:solidFill>
                  <a:srgbClr val="3EAD95"/>
                </a:solidFill>
                <a:latin typeface="Arial" charset="0"/>
                <a:ea typeface="Arial" charset="0"/>
                <a:cs typeface="Arial" charset="0"/>
              </a:defRPr>
            </a:lvl1pPr>
          </a:lstStyle>
          <a:p>
            <a:pPr lvl="0"/>
            <a:r>
              <a:rPr lang="en-US" dirty="0"/>
              <a:t>Last Name</a:t>
            </a:r>
          </a:p>
        </p:txBody>
      </p:sp>
      <p:sp>
        <p:nvSpPr>
          <p:cNvPr id="21" name="Text Placeholder 10"/>
          <p:cNvSpPr>
            <a:spLocks noGrp="1"/>
          </p:cNvSpPr>
          <p:nvPr>
            <p:ph type="body" sz="quarter" idx="34" hasCustomPrompt="1"/>
          </p:nvPr>
        </p:nvSpPr>
        <p:spPr>
          <a:xfrm>
            <a:off x="5304608" y="3809246"/>
            <a:ext cx="3467731" cy="161762"/>
          </a:xfrm>
          <a:prstGeom prst="rect">
            <a:avLst/>
          </a:prstGeom>
        </p:spPr>
        <p:txBody>
          <a:bodyPr vert="horz" lIns="0" tIns="0" rIns="0" bIns="0">
            <a:normAutofit/>
          </a:bodyPr>
          <a:lstStyle>
            <a:lvl1pPr marL="0" indent="0">
              <a:buNone/>
              <a:defRPr sz="1200" b="0" i="0" kern="0" cap="none" spc="0" baseline="0">
                <a:solidFill>
                  <a:srgbClr val="3EAD95"/>
                </a:solidFill>
                <a:latin typeface="Arial" charset="0"/>
                <a:ea typeface="Arial" charset="0"/>
                <a:cs typeface="Arial" charset="0"/>
              </a:defRPr>
            </a:lvl1pPr>
          </a:lstStyle>
          <a:p>
            <a:pPr lvl="0"/>
            <a:r>
              <a:rPr lang="en-US" dirty="0"/>
              <a:t>Title</a:t>
            </a:r>
          </a:p>
        </p:txBody>
      </p:sp>
      <p:sp>
        <p:nvSpPr>
          <p:cNvPr id="22" name="Text Placeholder 10"/>
          <p:cNvSpPr>
            <a:spLocks noGrp="1"/>
          </p:cNvSpPr>
          <p:nvPr>
            <p:ph type="body" sz="quarter" idx="35" hasCustomPrompt="1"/>
          </p:nvPr>
        </p:nvSpPr>
        <p:spPr>
          <a:xfrm>
            <a:off x="371660" y="4061242"/>
            <a:ext cx="4179423" cy="159011"/>
          </a:xfrm>
          <a:prstGeom prst="rect">
            <a:avLst/>
          </a:prstGeom>
        </p:spPr>
        <p:txBody>
          <a:bodyPr vert="horz" lIns="0" tIns="0" rIns="0" bIns="0">
            <a:normAutofit/>
          </a:bodyPr>
          <a:lstStyle>
            <a:lvl1pPr marL="0" indent="0">
              <a:buNone/>
              <a:defRPr sz="1200" b="0" i="0" kern="0" cap="none" spc="0" baseline="0">
                <a:solidFill>
                  <a:srgbClr val="3EAD95"/>
                </a:solidFill>
                <a:latin typeface="Arial" charset="0"/>
                <a:ea typeface="Arial" charset="0"/>
                <a:cs typeface="Arial" charset="0"/>
              </a:defRPr>
            </a:lvl1pPr>
          </a:lstStyle>
          <a:p>
            <a:pPr lvl="0"/>
            <a:r>
              <a:rPr lang="en-US" dirty="0"/>
              <a:t>Email</a:t>
            </a:r>
          </a:p>
        </p:txBody>
      </p:sp>
      <p:sp>
        <p:nvSpPr>
          <p:cNvPr id="23" name="Text Placeholder 10"/>
          <p:cNvSpPr>
            <a:spLocks noGrp="1"/>
          </p:cNvSpPr>
          <p:nvPr>
            <p:ph type="body" sz="quarter" idx="36" hasCustomPrompt="1"/>
          </p:nvPr>
        </p:nvSpPr>
        <p:spPr>
          <a:xfrm>
            <a:off x="4635202" y="4061242"/>
            <a:ext cx="4137137" cy="161540"/>
          </a:xfrm>
          <a:prstGeom prst="rect">
            <a:avLst/>
          </a:prstGeom>
        </p:spPr>
        <p:txBody>
          <a:bodyPr vert="horz" lIns="0" tIns="0" rIns="0" bIns="0">
            <a:normAutofit/>
          </a:bodyPr>
          <a:lstStyle>
            <a:lvl1pPr marL="0" indent="0">
              <a:buNone/>
              <a:defRPr sz="1200" b="0" i="0" kern="0" cap="none" spc="0" baseline="0">
                <a:solidFill>
                  <a:srgbClr val="3EAD95"/>
                </a:solidFill>
                <a:latin typeface="Arial" charset="0"/>
                <a:ea typeface="Arial" charset="0"/>
                <a:cs typeface="Arial" charset="0"/>
              </a:defRPr>
            </a:lvl1pPr>
          </a:lstStyle>
          <a:p>
            <a:pPr lvl="0"/>
            <a:r>
              <a:rPr lang="en-US" dirty="0"/>
              <a:t>Phone Number</a:t>
            </a:r>
          </a:p>
        </p:txBody>
      </p:sp>
      <p:sp>
        <p:nvSpPr>
          <p:cNvPr id="25" name="Text Placeholder 10"/>
          <p:cNvSpPr>
            <a:spLocks noGrp="1"/>
          </p:cNvSpPr>
          <p:nvPr>
            <p:ph type="body" sz="quarter" idx="37" hasCustomPrompt="1"/>
          </p:nvPr>
        </p:nvSpPr>
        <p:spPr>
          <a:xfrm>
            <a:off x="347245" y="1765377"/>
            <a:ext cx="8393718" cy="304643"/>
          </a:xfrm>
          <a:prstGeom prst="rect">
            <a:avLst/>
          </a:prstGeom>
        </p:spPr>
        <p:txBody>
          <a:bodyPr vert="horz" lIns="0" tIns="0" rIns="0" bIns="0">
            <a:noAutofit/>
          </a:bodyPr>
          <a:lstStyle>
            <a:lvl1pPr marL="0" indent="0">
              <a:buNone/>
              <a:defRPr sz="2400" b="1" i="0" kern="0" cap="none" spc="0" baseline="0">
                <a:solidFill>
                  <a:srgbClr val="3EAD95"/>
                </a:solidFill>
                <a:effectLst/>
                <a:latin typeface="Arial" charset="0"/>
                <a:ea typeface="Arial" charset="0"/>
                <a:cs typeface="Arial" charset="0"/>
              </a:defRPr>
            </a:lvl1pPr>
          </a:lstStyle>
          <a:p>
            <a:pPr lvl="0"/>
            <a:r>
              <a:rPr lang="en-US" dirty="0"/>
              <a:t>Thank you!</a:t>
            </a:r>
          </a:p>
        </p:txBody>
      </p:sp>
    </p:spTree>
    <p:extLst>
      <p:ext uri="{BB962C8B-B14F-4D97-AF65-F5344CB8AC3E}">
        <p14:creationId xmlns:p14="http://schemas.microsoft.com/office/powerpoint/2010/main" val="31089013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Solutions Color Bar">
    <p:spTree>
      <p:nvGrpSpPr>
        <p:cNvPr id="1" name=""/>
        <p:cNvGrpSpPr/>
        <p:nvPr/>
      </p:nvGrpSpPr>
      <p:grpSpPr>
        <a:xfrm>
          <a:off x="0" y="0"/>
          <a:ext cx="0" cy="0"/>
          <a:chOff x="0" y="0"/>
          <a:chExt cx="0" cy="0"/>
        </a:xfrm>
      </p:grpSpPr>
      <p:pic>
        <p:nvPicPr>
          <p:cNvPr id="21"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2899" y="2006931"/>
            <a:ext cx="1207972" cy="1212824"/>
          </a:xfrm>
          <a:prstGeom prst="rect">
            <a:avLst/>
          </a:prstGeom>
          <a:noFill/>
        </p:spPr>
      </p:pic>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8347" y="2006931"/>
            <a:ext cx="1207972" cy="1212824"/>
          </a:xfrm>
          <a:prstGeom prst="rect">
            <a:avLst/>
          </a:prstGeom>
          <a:noFill/>
        </p:spPr>
      </p:pic>
      <p:pic>
        <p:nvPicPr>
          <p:cNvPr id="27" name="Pictur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7450" y="2006931"/>
            <a:ext cx="1207972" cy="1212824"/>
          </a:xfrm>
          <a:prstGeom prst="rect">
            <a:avLst/>
          </a:prstGeom>
          <a:noFill/>
        </p:spPr>
      </p:pic>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53794" y="2006931"/>
            <a:ext cx="1207972" cy="1212824"/>
          </a:xfrm>
          <a:prstGeom prst="rect">
            <a:avLst/>
          </a:prstGeom>
          <a:noFill/>
        </p:spPr>
      </p:pic>
      <p:sp>
        <p:nvSpPr>
          <p:cNvPr id="11" name="Text Placeholder 18"/>
          <p:cNvSpPr>
            <a:spLocks noGrp="1"/>
          </p:cNvSpPr>
          <p:nvPr>
            <p:ph type="body" sz="quarter" idx="18" hasCustomPrompt="1"/>
          </p:nvPr>
        </p:nvSpPr>
        <p:spPr>
          <a:xfrm>
            <a:off x="347245" y="266834"/>
            <a:ext cx="6756288" cy="249516"/>
          </a:xfrm>
          <a:prstGeom prst="rect">
            <a:avLst/>
          </a:prstGeom>
        </p:spPr>
        <p:txBody>
          <a:bodyPr vert="horz" lIns="0" tIns="0" rIns="0" bIns="0">
            <a:normAutofit/>
          </a:bodyPr>
          <a:lstStyle>
            <a:lvl1pPr marL="0" indent="0">
              <a:lnSpc>
                <a:spcPct val="100000"/>
              </a:lnSpc>
              <a:spcBef>
                <a:spcPts val="0"/>
              </a:spcBef>
              <a:buNone/>
              <a:defRPr sz="1800" b="1" i="0" cap="none" spc="0" baseline="0">
                <a:solidFill>
                  <a:srgbClr val="40AE97"/>
                </a:solidFill>
                <a:latin typeface="Arial"/>
                <a:cs typeface="Arial Black"/>
              </a:defRPr>
            </a:lvl1pPr>
          </a:lstStyle>
          <a:p>
            <a:pPr lvl="0"/>
            <a:r>
              <a:rPr lang="en-US" dirty="0"/>
              <a:t>Solutions </a:t>
            </a:r>
          </a:p>
        </p:txBody>
      </p:sp>
      <p:sp>
        <p:nvSpPr>
          <p:cNvPr id="13" name="Text Placeholder 18"/>
          <p:cNvSpPr>
            <a:spLocks noGrp="1"/>
          </p:cNvSpPr>
          <p:nvPr>
            <p:ph type="body" sz="quarter" idx="21" hasCustomPrompt="1"/>
          </p:nvPr>
        </p:nvSpPr>
        <p:spPr>
          <a:xfrm>
            <a:off x="347246" y="544630"/>
            <a:ext cx="6756287" cy="192956"/>
          </a:xfrm>
          <a:prstGeom prst="rect">
            <a:avLst/>
          </a:prstGeom>
        </p:spPr>
        <p:txBody>
          <a:bodyPr vert="horz" lIns="0" tIns="0" rIns="0" bIns="0">
            <a:normAutofit/>
          </a:bodyPr>
          <a:lstStyle>
            <a:lvl1pPr marL="0" indent="0">
              <a:lnSpc>
                <a:spcPct val="100000"/>
              </a:lnSpc>
              <a:spcBef>
                <a:spcPts val="0"/>
              </a:spcBef>
              <a:buNone/>
              <a:defRPr sz="1350" b="0" i="0" cap="none" spc="0" baseline="0">
                <a:solidFill>
                  <a:srgbClr val="085157"/>
                </a:solidFill>
                <a:latin typeface="Arial"/>
                <a:cs typeface="Arial Black"/>
              </a:defRPr>
            </a:lvl1pPr>
          </a:lstStyle>
          <a:p>
            <a:pPr lvl="0"/>
            <a:r>
              <a:rPr lang="en-US" dirty="0"/>
              <a:t>Solutions Subtitle</a:t>
            </a:r>
          </a:p>
        </p:txBody>
      </p:sp>
      <p:sp>
        <p:nvSpPr>
          <p:cNvPr id="19" name="TextBox 18"/>
          <p:cNvSpPr txBox="1"/>
          <p:nvPr/>
        </p:nvSpPr>
        <p:spPr>
          <a:xfrm>
            <a:off x="679333" y="1795449"/>
            <a:ext cx="1444544" cy="138499"/>
          </a:xfrm>
          <a:prstGeom prst="rect">
            <a:avLst/>
          </a:prstGeom>
          <a:noFill/>
        </p:spPr>
        <p:txBody>
          <a:bodyPr wrap="square" lIns="0" tIns="0" rIns="0" bIns="0" rtlCol="0">
            <a:spAutoFit/>
          </a:bodyPr>
          <a:lstStyle/>
          <a:p>
            <a:pPr algn="ctr"/>
            <a:r>
              <a:rPr lang="en-US" sz="900" b="1" i="0" spc="0" dirty="0">
                <a:solidFill>
                  <a:srgbClr val="3EAD95"/>
                </a:solidFill>
                <a:latin typeface="Arial" charset="0"/>
                <a:ea typeface="Arial" charset="0"/>
                <a:cs typeface="Arial" charset="0"/>
              </a:rPr>
              <a:t>Market Environment</a:t>
            </a:r>
            <a:endParaRPr lang="en-US" sz="900" b="0" i="0" spc="0" dirty="0">
              <a:solidFill>
                <a:srgbClr val="3EAD95"/>
              </a:solidFill>
              <a:latin typeface="Arial" charset="0"/>
              <a:ea typeface="Arial" charset="0"/>
              <a:cs typeface="Arial" charset="0"/>
            </a:endParaRPr>
          </a:p>
        </p:txBody>
      </p:sp>
      <p:pic>
        <p:nvPicPr>
          <p:cNvPr id="20" name="Picture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12274" y="3238872"/>
            <a:ext cx="1207972" cy="1212824"/>
          </a:xfrm>
          <a:prstGeom prst="rect">
            <a:avLst/>
          </a:prstGeom>
          <a:noFill/>
        </p:spPr>
      </p:pic>
      <p:pic>
        <p:nvPicPr>
          <p:cNvPr id="25" name="Picture 2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34636" y="805620"/>
            <a:ext cx="1207972" cy="1212824"/>
          </a:xfrm>
          <a:prstGeom prst="rect">
            <a:avLst/>
          </a:prstGeom>
          <a:noFill/>
        </p:spPr>
      </p:pic>
      <p:pic>
        <p:nvPicPr>
          <p:cNvPr id="26" name="Picture 2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53794" y="805620"/>
            <a:ext cx="1207972" cy="1212824"/>
          </a:xfrm>
          <a:prstGeom prst="rect">
            <a:avLst/>
          </a:prstGeom>
          <a:noFill/>
        </p:spPr>
      </p:pic>
      <p:pic>
        <p:nvPicPr>
          <p:cNvPr id="28" name="Picture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54950" y="3238872"/>
            <a:ext cx="1207972" cy="1212824"/>
          </a:xfrm>
          <a:prstGeom prst="rect">
            <a:avLst/>
          </a:prstGeom>
          <a:noFill/>
        </p:spPr>
      </p:pic>
      <p:pic>
        <p:nvPicPr>
          <p:cNvPr id="29" name="Picture 2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96295" y="805620"/>
            <a:ext cx="1206734" cy="1211580"/>
          </a:xfrm>
          <a:prstGeom prst="rect">
            <a:avLst/>
          </a:prstGeom>
          <a:noFill/>
          <a:ln>
            <a:noFill/>
          </a:ln>
        </p:spPr>
      </p:pic>
      <p:pic>
        <p:nvPicPr>
          <p:cNvPr id="30" name="Picture 2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915477" y="805620"/>
            <a:ext cx="1207972" cy="1212824"/>
          </a:xfrm>
          <a:prstGeom prst="rect">
            <a:avLst/>
          </a:prstGeom>
          <a:noFill/>
        </p:spPr>
      </p:pic>
      <p:pic>
        <p:nvPicPr>
          <p:cNvPr id="32" name="Picture 3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28591" y="3238872"/>
            <a:ext cx="1207972" cy="1212824"/>
          </a:xfrm>
          <a:prstGeom prst="rect">
            <a:avLst/>
          </a:prstGeom>
          <a:noFill/>
        </p:spPr>
      </p:pic>
      <p:sp>
        <p:nvSpPr>
          <p:cNvPr id="35" name="TextBox 34"/>
          <p:cNvSpPr txBox="1"/>
          <p:nvPr/>
        </p:nvSpPr>
        <p:spPr>
          <a:xfrm>
            <a:off x="2783648" y="1802374"/>
            <a:ext cx="1455675" cy="138499"/>
          </a:xfrm>
          <a:prstGeom prst="rect">
            <a:avLst/>
          </a:prstGeom>
          <a:noFill/>
        </p:spPr>
        <p:txBody>
          <a:bodyPr wrap="square" lIns="0" tIns="0" rIns="0" bIns="0" rtlCol="0">
            <a:spAutoFit/>
          </a:bodyPr>
          <a:lstStyle/>
          <a:p>
            <a:pPr algn="ctr"/>
            <a:r>
              <a:rPr lang="en-US" sz="900" b="1" i="0" spc="0" dirty="0">
                <a:solidFill>
                  <a:srgbClr val="3EAD95"/>
                </a:solidFill>
                <a:latin typeface="Arial" charset="0"/>
                <a:ea typeface="Arial" charset="0"/>
                <a:cs typeface="Arial" charset="0"/>
              </a:rPr>
              <a:t>Mobile</a:t>
            </a:r>
            <a:endParaRPr lang="en-US" sz="900" b="0" i="0" spc="0" dirty="0">
              <a:solidFill>
                <a:srgbClr val="3EAD95"/>
              </a:solidFill>
              <a:latin typeface="Arial" charset="0"/>
              <a:ea typeface="Arial" charset="0"/>
              <a:cs typeface="Arial" charset="0"/>
            </a:endParaRPr>
          </a:p>
        </p:txBody>
      </p:sp>
      <p:sp>
        <p:nvSpPr>
          <p:cNvPr id="36" name="TextBox 35"/>
          <p:cNvSpPr txBox="1"/>
          <p:nvPr/>
        </p:nvSpPr>
        <p:spPr>
          <a:xfrm>
            <a:off x="4906518" y="1795449"/>
            <a:ext cx="1464209" cy="276999"/>
          </a:xfrm>
          <a:prstGeom prst="rect">
            <a:avLst/>
          </a:prstGeom>
          <a:noFill/>
        </p:spPr>
        <p:txBody>
          <a:bodyPr wrap="square" lIns="0" tIns="0" rIns="0" bIns="0" rtlCol="0">
            <a:spAutoFit/>
          </a:bodyPr>
          <a:lstStyle/>
          <a:p>
            <a:pPr algn="ctr"/>
            <a:r>
              <a:rPr lang="en-US" sz="900" b="1" i="0" spc="0" dirty="0">
                <a:solidFill>
                  <a:srgbClr val="3EAD95"/>
                </a:solidFill>
                <a:latin typeface="Arial" charset="0"/>
                <a:ea typeface="Arial" charset="0"/>
                <a:cs typeface="Arial" charset="0"/>
              </a:rPr>
              <a:t>New Generation Deliverables</a:t>
            </a:r>
            <a:endParaRPr lang="en-US" sz="900" b="0" i="0" spc="0" dirty="0">
              <a:solidFill>
                <a:srgbClr val="3EAD95"/>
              </a:solidFill>
              <a:latin typeface="Arial" charset="0"/>
              <a:ea typeface="Arial" charset="0"/>
              <a:cs typeface="Arial" charset="0"/>
            </a:endParaRPr>
          </a:p>
        </p:txBody>
      </p:sp>
      <p:sp>
        <p:nvSpPr>
          <p:cNvPr id="37" name="TextBox 36"/>
          <p:cNvSpPr txBox="1"/>
          <p:nvPr/>
        </p:nvSpPr>
        <p:spPr>
          <a:xfrm>
            <a:off x="7021965" y="1795449"/>
            <a:ext cx="1467920" cy="138499"/>
          </a:xfrm>
          <a:prstGeom prst="rect">
            <a:avLst/>
          </a:prstGeom>
          <a:noFill/>
        </p:spPr>
        <p:txBody>
          <a:bodyPr wrap="square" lIns="0" tIns="0" rIns="0" bIns="0" rtlCol="0">
            <a:spAutoFit/>
          </a:bodyPr>
          <a:lstStyle/>
          <a:p>
            <a:pPr algn="ctr"/>
            <a:r>
              <a:rPr lang="en-US" sz="900" b="1" i="0" spc="0" dirty="0">
                <a:solidFill>
                  <a:srgbClr val="3EAD95"/>
                </a:solidFill>
                <a:latin typeface="Arial" charset="0"/>
                <a:ea typeface="Arial" charset="0"/>
                <a:cs typeface="Arial" charset="0"/>
              </a:rPr>
              <a:t>New Product Development</a:t>
            </a:r>
          </a:p>
        </p:txBody>
      </p:sp>
      <p:sp>
        <p:nvSpPr>
          <p:cNvPr id="38" name="TextBox 37"/>
          <p:cNvSpPr txBox="1"/>
          <p:nvPr/>
        </p:nvSpPr>
        <p:spPr>
          <a:xfrm>
            <a:off x="668202" y="3038014"/>
            <a:ext cx="1471654" cy="138499"/>
          </a:xfrm>
          <a:prstGeom prst="rect">
            <a:avLst/>
          </a:prstGeom>
          <a:noFill/>
        </p:spPr>
        <p:txBody>
          <a:bodyPr wrap="square" lIns="0" tIns="0" rIns="0" bIns="0" rtlCol="0">
            <a:spAutoFit/>
          </a:bodyPr>
          <a:lstStyle/>
          <a:p>
            <a:pPr algn="ctr"/>
            <a:r>
              <a:rPr lang="en-US" sz="900" b="1" i="0" spc="0" dirty="0">
                <a:solidFill>
                  <a:srgbClr val="3EAD95"/>
                </a:solidFill>
                <a:latin typeface="Arial" charset="0"/>
                <a:ea typeface="Arial" charset="0"/>
                <a:cs typeface="Arial" charset="0"/>
              </a:rPr>
              <a:t>Online Communities</a:t>
            </a:r>
            <a:endParaRPr lang="en-US" sz="900" b="0" i="0" spc="0" dirty="0">
              <a:solidFill>
                <a:srgbClr val="3EAD95"/>
              </a:solidFill>
              <a:latin typeface="Arial" charset="0"/>
              <a:ea typeface="Arial" charset="0"/>
              <a:cs typeface="Arial" charset="0"/>
            </a:endParaRPr>
          </a:p>
        </p:txBody>
      </p:sp>
      <p:sp>
        <p:nvSpPr>
          <p:cNvPr id="39" name="TextBox 38"/>
          <p:cNvSpPr txBox="1"/>
          <p:nvPr/>
        </p:nvSpPr>
        <p:spPr>
          <a:xfrm>
            <a:off x="2783649" y="3044939"/>
            <a:ext cx="1484084" cy="138499"/>
          </a:xfrm>
          <a:prstGeom prst="rect">
            <a:avLst/>
          </a:prstGeom>
          <a:noFill/>
        </p:spPr>
        <p:txBody>
          <a:bodyPr wrap="square" lIns="0" tIns="0" rIns="0" bIns="0" rtlCol="0">
            <a:spAutoFit/>
          </a:bodyPr>
          <a:lstStyle/>
          <a:p>
            <a:pPr algn="ctr"/>
            <a:r>
              <a:rPr lang="en-US" sz="900" b="1" i="0" spc="0" dirty="0">
                <a:solidFill>
                  <a:srgbClr val="3EAD95"/>
                </a:solidFill>
                <a:latin typeface="Arial" charset="0"/>
                <a:ea typeface="Arial" charset="0"/>
                <a:cs typeface="Arial" charset="0"/>
              </a:rPr>
              <a:t>Quantitative</a:t>
            </a:r>
            <a:endParaRPr lang="en-US" sz="900" b="0" i="0" spc="0" dirty="0">
              <a:solidFill>
                <a:srgbClr val="3EAD95"/>
              </a:solidFill>
              <a:latin typeface="Arial" charset="0"/>
              <a:ea typeface="Arial" charset="0"/>
              <a:cs typeface="Arial" charset="0"/>
            </a:endParaRPr>
          </a:p>
        </p:txBody>
      </p:sp>
      <p:sp>
        <p:nvSpPr>
          <p:cNvPr id="40" name="TextBox 39"/>
          <p:cNvSpPr txBox="1"/>
          <p:nvPr/>
        </p:nvSpPr>
        <p:spPr>
          <a:xfrm>
            <a:off x="4902783" y="3038014"/>
            <a:ext cx="1480396" cy="138499"/>
          </a:xfrm>
          <a:prstGeom prst="rect">
            <a:avLst/>
          </a:prstGeom>
          <a:noFill/>
        </p:spPr>
        <p:txBody>
          <a:bodyPr wrap="square" lIns="0" tIns="0" rIns="0" bIns="0" rtlCol="0">
            <a:spAutoFit/>
          </a:bodyPr>
          <a:lstStyle/>
          <a:p>
            <a:pPr algn="ctr"/>
            <a:r>
              <a:rPr lang="en-US" sz="900" b="1" i="0" spc="0" dirty="0">
                <a:solidFill>
                  <a:srgbClr val="3EAD95"/>
                </a:solidFill>
                <a:latin typeface="Arial" charset="0"/>
                <a:ea typeface="Arial" charset="0"/>
                <a:cs typeface="Arial" charset="0"/>
              </a:rPr>
              <a:t>Stakeholder</a:t>
            </a:r>
            <a:r>
              <a:rPr lang="en-US" sz="900" b="1" i="0" spc="0" baseline="0" dirty="0">
                <a:solidFill>
                  <a:srgbClr val="3EAD95"/>
                </a:solidFill>
                <a:latin typeface="Arial" charset="0"/>
                <a:ea typeface="Arial" charset="0"/>
                <a:cs typeface="Arial" charset="0"/>
              </a:rPr>
              <a:t> Relations</a:t>
            </a:r>
            <a:endParaRPr lang="en-US" sz="900" b="0" i="0" spc="0" dirty="0">
              <a:solidFill>
                <a:srgbClr val="3EAD95"/>
              </a:solidFill>
              <a:latin typeface="Arial" charset="0"/>
              <a:ea typeface="Arial" charset="0"/>
              <a:cs typeface="Arial" charset="0"/>
            </a:endParaRPr>
          </a:p>
        </p:txBody>
      </p:sp>
      <p:sp>
        <p:nvSpPr>
          <p:cNvPr id="41" name="TextBox 40"/>
          <p:cNvSpPr txBox="1"/>
          <p:nvPr/>
        </p:nvSpPr>
        <p:spPr>
          <a:xfrm>
            <a:off x="7034417" y="3038014"/>
            <a:ext cx="1455468" cy="138499"/>
          </a:xfrm>
          <a:prstGeom prst="rect">
            <a:avLst/>
          </a:prstGeom>
          <a:noFill/>
        </p:spPr>
        <p:txBody>
          <a:bodyPr wrap="square" lIns="0" tIns="0" rIns="0" bIns="0" rtlCol="0">
            <a:spAutoFit/>
          </a:bodyPr>
          <a:lstStyle/>
          <a:p>
            <a:pPr algn="ctr"/>
            <a:r>
              <a:rPr lang="en-US" sz="900" b="1" i="0" spc="0" dirty="0">
                <a:solidFill>
                  <a:srgbClr val="3EAD95"/>
                </a:solidFill>
                <a:latin typeface="Arial" charset="0"/>
                <a:ea typeface="Arial" charset="0"/>
                <a:cs typeface="Arial" charset="0"/>
              </a:rPr>
              <a:t>Brands</a:t>
            </a:r>
            <a:r>
              <a:rPr lang="en-US" sz="900" b="1" i="0" spc="0" baseline="0" dirty="0">
                <a:solidFill>
                  <a:srgbClr val="3EAD95"/>
                </a:solidFill>
                <a:latin typeface="Arial" charset="0"/>
                <a:ea typeface="Arial" charset="0"/>
                <a:cs typeface="Arial" charset="0"/>
              </a:rPr>
              <a:t> &amp; Communication</a:t>
            </a:r>
            <a:endParaRPr lang="en-US" sz="900" b="1" i="0" spc="0" dirty="0">
              <a:solidFill>
                <a:srgbClr val="3EAD95"/>
              </a:solidFill>
              <a:latin typeface="Arial" charset="0"/>
              <a:ea typeface="Arial" charset="0"/>
              <a:cs typeface="Arial" charset="0"/>
            </a:endParaRPr>
          </a:p>
        </p:txBody>
      </p:sp>
      <p:sp>
        <p:nvSpPr>
          <p:cNvPr id="42" name="TextBox 41"/>
          <p:cNvSpPr txBox="1"/>
          <p:nvPr/>
        </p:nvSpPr>
        <p:spPr>
          <a:xfrm>
            <a:off x="1826832" y="4234447"/>
            <a:ext cx="1464208" cy="138499"/>
          </a:xfrm>
          <a:prstGeom prst="rect">
            <a:avLst/>
          </a:prstGeom>
          <a:noFill/>
        </p:spPr>
        <p:txBody>
          <a:bodyPr wrap="square" lIns="0" tIns="0" rIns="0" bIns="0" rtlCol="0">
            <a:spAutoFit/>
          </a:bodyPr>
          <a:lstStyle/>
          <a:p>
            <a:pPr algn="ctr"/>
            <a:r>
              <a:rPr lang="en-US" sz="900" b="1" i="0" spc="0" dirty="0">
                <a:solidFill>
                  <a:srgbClr val="3EAD95"/>
                </a:solidFill>
                <a:latin typeface="Arial" charset="0"/>
                <a:ea typeface="Arial" charset="0"/>
                <a:cs typeface="Arial" charset="0"/>
              </a:rPr>
              <a:t>Employee Research</a:t>
            </a:r>
            <a:endParaRPr lang="en-US" sz="900" b="0" i="0" spc="0" dirty="0">
              <a:solidFill>
                <a:srgbClr val="3EAD95"/>
              </a:solidFill>
              <a:latin typeface="Arial" charset="0"/>
              <a:ea typeface="Arial" charset="0"/>
              <a:cs typeface="Arial" charset="0"/>
            </a:endParaRPr>
          </a:p>
        </p:txBody>
      </p:sp>
      <p:sp>
        <p:nvSpPr>
          <p:cNvPr id="43" name="TextBox 42"/>
          <p:cNvSpPr txBox="1"/>
          <p:nvPr/>
        </p:nvSpPr>
        <p:spPr>
          <a:xfrm>
            <a:off x="3879710" y="4240705"/>
            <a:ext cx="1468655" cy="138499"/>
          </a:xfrm>
          <a:prstGeom prst="rect">
            <a:avLst/>
          </a:prstGeom>
          <a:noFill/>
        </p:spPr>
        <p:txBody>
          <a:bodyPr wrap="square" lIns="0" tIns="0" rIns="0" bIns="0" rtlCol="0">
            <a:spAutoFit/>
          </a:bodyPr>
          <a:lstStyle/>
          <a:p>
            <a:pPr algn="ctr"/>
            <a:r>
              <a:rPr lang="en-US" sz="900" b="1" i="0" spc="0" dirty="0" err="1">
                <a:solidFill>
                  <a:srgbClr val="3EAD95"/>
                </a:solidFill>
                <a:latin typeface="Arial" charset="0"/>
                <a:ea typeface="Arial" charset="0"/>
                <a:cs typeface="Arial" charset="0"/>
              </a:rPr>
              <a:t>PowerSuite</a:t>
            </a:r>
            <a:endParaRPr lang="en-US" sz="900" b="0" i="0" spc="0" dirty="0">
              <a:solidFill>
                <a:srgbClr val="3EAD95"/>
              </a:solidFill>
              <a:latin typeface="Arial" charset="0"/>
              <a:ea typeface="Arial" charset="0"/>
              <a:cs typeface="Arial" charset="0"/>
            </a:endParaRPr>
          </a:p>
        </p:txBody>
      </p:sp>
      <p:sp>
        <p:nvSpPr>
          <p:cNvPr id="44" name="TextBox 43"/>
          <p:cNvSpPr txBox="1"/>
          <p:nvPr/>
        </p:nvSpPr>
        <p:spPr>
          <a:xfrm>
            <a:off x="5996025" y="4239182"/>
            <a:ext cx="1468656" cy="138499"/>
          </a:xfrm>
          <a:prstGeom prst="rect">
            <a:avLst/>
          </a:prstGeom>
          <a:noFill/>
        </p:spPr>
        <p:txBody>
          <a:bodyPr wrap="square" lIns="0" tIns="0" rIns="0" bIns="0" rtlCol="0">
            <a:spAutoFit/>
          </a:bodyPr>
          <a:lstStyle/>
          <a:p>
            <a:pPr algn="ctr"/>
            <a:r>
              <a:rPr lang="en-US" sz="900" b="1" i="0" spc="0" dirty="0">
                <a:solidFill>
                  <a:srgbClr val="3EAD95"/>
                </a:solidFill>
                <a:latin typeface="Arial" charset="0"/>
                <a:ea typeface="Arial" charset="0"/>
                <a:cs typeface="Arial" charset="0"/>
              </a:rPr>
              <a:t>Omnibus</a:t>
            </a:r>
            <a:endParaRPr lang="en-US" sz="900" b="0" i="0" spc="0" dirty="0">
              <a:solidFill>
                <a:srgbClr val="3EAD95"/>
              </a:solidFill>
              <a:latin typeface="Arial" charset="0"/>
              <a:ea typeface="Arial" charset="0"/>
              <a:cs typeface="Arial" charset="0"/>
            </a:endParaRPr>
          </a:p>
        </p:txBody>
      </p:sp>
      <p:sp>
        <p:nvSpPr>
          <p:cNvPr id="34"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pic>
        <p:nvPicPr>
          <p:cNvPr id="33" name="Picture 1">
            <a:extLst>
              <a:ext uri="{FF2B5EF4-FFF2-40B4-BE49-F238E27FC236}">
                <a16:creationId xmlns:a16="http://schemas.microsoft.com/office/drawing/2014/main" id="{2BDA2218-7D87-AF4C-AD55-BA91166C26C9}"/>
              </a:ext>
            </a:extLst>
          </p:cNvPr>
          <p:cNvPicPr/>
          <p:nvPr userDrawn="1"/>
        </p:nvPicPr>
        <p:blipFill rotWithShape="1">
          <a:blip r:embed="rId13"/>
          <a:srcRect l="51202" t="41706" r="3429" b="32576"/>
          <a:stretch/>
        </p:blipFill>
        <p:spPr bwMode="auto">
          <a:xfrm>
            <a:off x="345917" y="4743073"/>
            <a:ext cx="1062038" cy="295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488913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1_Blank">
    <p:bg>
      <p:bgPr>
        <a:solidFill>
          <a:schemeClr val="bg1"/>
        </a:solidFill>
        <a:effectLst/>
      </p:bgPr>
    </p:bg>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FE89F40-FFD8-4162-8D44-FEE93D51D405}"/>
              </a:ext>
            </a:extLst>
          </p:cNvPr>
          <p:cNvPicPr>
            <a:picLocks noChangeAspect="1"/>
          </p:cNvPicPr>
          <p:nvPr userDrawn="1"/>
        </p:nvPicPr>
        <p:blipFill>
          <a:blip r:embed="rId2"/>
          <a:stretch>
            <a:fillRect/>
          </a:stretch>
        </p:blipFill>
        <p:spPr>
          <a:xfrm>
            <a:off x="2207287" y="1808730"/>
            <a:ext cx="4957895" cy="1698539"/>
          </a:xfrm>
          <a:prstGeom prst="rect">
            <a:avLst/>
          </a:prstGeom>
        </p:spPr>
      </p:pic>
    </p:spTree>
    <p:extLst>
      <p:ext uri="{BB962C8B-B14F-4D97-AF65-F5344CB8AC3E}">
        <p14:creationId xmlns:p14="http://schemas.microsoft.com/office/powerpoint/2010/main" val="3763898216"/>
      </p:ext>
    </p:extLst>
  </p:cSld>
  <p:clrMapOvr>
    <a:masterClrMapping/>
  </p:clrMapOvr>
  <mc:AlternateContent xmlns:mc="http://schemas.openxmlformats.org/markup-compatibility/2006" xmlns:p14="http://schemas.microsoft.com/office/powerpoint/2010/main">
    <mc:Choice Requires="p14">
      <p:transition spd="slow" p14:dur="2000" advTm="2000">
        <p:wipe dir="r"/>
      </p:transition>
    </mc:Choice>
    <mc:Fallback xmlns="">
      <p:transition spd="slow" advTm="2000">
        <p:wipe dir="r"/>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323528" y="1707654"/>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0" y="4797631"/>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0597CDB5-73DC-8641-8CC1-FAD9379FD627}" type="datetime1">
              <a:rPr lang="fr-FR" cap="all" smtClean="0"/>
              <a:pPr/>
              <a:t>26/02/2024</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1" y="1409436"/>
            <a:ext cx="8424614" cy="242951"/>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0" y="843558"/>
            <a:ext cx="8424863" cy="539991"/>
          </a:xfrm>
        </p:spPr>
        <p:txBody>
          <a:bodyPr/>
          <a:lstStyle/>
          <a:p>
            <a:r>
              <a:rPr lang="fr-FR" dirty="0"/>
              <a:t>Titre</a:t>
            </a:r>
          </a:p>
        </p:txBody>
      </p:sp>
      <p:sp>
        <p:nvSpPr>
          <p:cNvPr id="8" name="Espace réservé pour une image  7">
            <a:extLst>
              <a:ext uri="{FF2B5EF4-FFF2-40B4-BE49-F238E27FC236}">
                <a16:creationId xmlns:a16="http://schemas.microsoft.com/office/drawing/2014/main" id="{7004A35F-FCE5-0248-9AD4-C4E7502EF166}"/>
              </a:ext>
            </a:extLst>
          </p:cNvPr>
          <p:cNvSpPr>
            <a:spLocks noGrp="1"/>
          </p:cNvSpPr>
          <p:nvPr>
            <p:ph type="pic" sz="quarter" idx="15"/>
          </p:nvPr>
        </p:nvSpPr>
        <p:spPr>
          <a:xfrm>
            <a:off x="3131840" y="1707654"/>
            <a:ext cx="5616624" cy="2880320"/>
          </a:xfrm>
        </p:spPr>
        <p:txBody>
          <a:bodyPr/>
          <a:lstStyle/>
          <a:p>
            <a:r>
              <a:rPr lang="fr-FR"/>
              <a:t>Cliquez sur l'icône pour ajouter une image</a:t>
            </a:r>
          </a:p>
        </p:txBody>
      </p:sp>
      <p:pic>
        <p:nvPicPr>
          <p:cNvPr id="2" name="Image 1" descr="Une image contenant texte, Police, capture d’écran, Graphique&#10;&#10;Description générée automatiquement">
            <a:extLst>
              <a:ext uri="{FF2B5EF4-FFF2-40B4-BE49-F238E27FC236}">
                <a16:creationId xmlns:a16="http://schemas.microsoft.com/office/drawing/2014/main" id="{D461F75B-F77C-B2D6-237F-43956784DB64}"/>
              </a:ext>
            </a:extLst>
          </p:cNvPr>
          <p:cNvPicPr>
            <a:picLocks noChangeAspect="1"/>
          </p:cNvPicPr>
          <p:nvPr userDrawn="1"/>
        </p:nvPicPr>
        <p:blipFill>
          <a:blip r:embed="rId2"/>
          <a:stretch>
            <a:fillRect/>
          </a:stretch>
        </p:blipFill>
        <p:spPr>
          <a:xfrm>
            <a:off x="339997" y="168206"/>
            <a:ext cx="919635" cy="660939"/>
          </a:xfrm>
          <a:prstGeom prst="rect">
            <a:avLst/>
          </a:prstGeom>
        </p:spPr>
      </p:pic>
    </p:spTree>
    <p:extLst>
      <p:ext uri="{BB962C8B-B14F-4D97-AF65-F5344CB8AC3E}">
        <p14:creationId xmlns:p14="http://schemas.microsoft.com/office/powerpoint/2010/main" val="207718563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p>
            <a:fld id="{733122C9-A0B9-462F-8757-0847AD287B63}" type="slidenum">
              <a:rPr lang="fr-FR" smtClean="0"/>
              <a:pPr/>
              <a:t>‹N°›</a:t>
            </a:fld>
            <a:endParaRPr lang="fr-FR" dirty="0"/>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323850" y="4797632"/>
            <a:ext cx="1170000" cy="345869"/>
          </a:xfrm>
          <a:prstGeom prst="rect">
            <a:avLst/>
          </a:prstGeom>
        </p:spPr>
        <p:txBody>
          <a:bodyPr vert="horz" lIns="0" tIns="0" rIns="0" bIns="0" rtlCol="0" anchor="ctr" anchorCtr="0">
            <a:noAutofit/>
          </a:bodyPr>
          <a:lstStyle>
            <a:lvl1pPr algn="l">
              <a:defRPr sz="750" b="1">
                <a:solidFill>
                  <a:schemeClr val="tx1"/>
                </a:solidFill>
              </a:defRPr>
            </a:lvl1pPr>
          </a:lstStyle>
          <a:p>
            <a:fld id="{6A4A60EE-9D13-3442-9796-E718C6343EC1}" type="datetime1">
              <a:rPr lang="fr-FR" cap="all" smtClean="0"/>
              <a:pPr/>
              <a:t>26/02/2024</a:t>
            </a:fld>
            <a:endParaRPr lang="fr-FR" cap="all" dirty="0"/>
          </a:p>
        </p:txBody>
      </p:sp>
      <p:sp>
        <p:nvSpPr>
          <p:cNvPr id="16" name="Espace réservé du texte 7">
            <a:extLst>
              <a:ext uri="{FF2B5EF4-FFF2-40B4-BE49-F238E27FC236}">
                <a16:creationId xmlns:a16="http://schemas.microsoft.com/office/drawing/2014/main" id="{EB9C9A62-C54B-3841-9346-5A54D3715808}"/>
              </a:ext>
            </a:extLst>
          </p:cNvPr>
          <p:cNvSpPr>
            <a:spLocks noGrp="1"/>
          </p:cNvSpPr>
          <p:nvPr>
            <p:ph type="body" sz="quarter" idx="13" hasCustomPrompt="1"/>
          </p:nvPr>
        </p:nvSpPr>
        <p:spPr bwMode="gray">
          <a:xfrm>
            <a:off x="323851" y="1392696"/>
            <a:ext cx="8424614" cy="242951"/>
          </a:xfrm>
        </p:spPr>
        <p:txBody>
          <a:bodyPr/>
          <a:lstStyle>
            <a:lvl1pPr marL="9525" indent="85723">
              <a:spcBef>
                <a:spcPts val="400"/>
              </a:spcBef>
              <a:spcAft>
                <a:spcPts val="800"/>
              </a:spcAft>
              <a:buFont typeface="+mj-lt"/>
              <a:buNone/>
              <a:tabLst/>
              <a:defRPr sz="1500" b="1">
                <a:solidFill>
                  <a:schemeClr val="tx1">
                    <a:lumMod val="50000"/>
                    <a:lumOff val="50000"/>
                  </a:schemeClr>
                </a:solidFill>
              </a:defRPr>
            </a:lvl1pPr>
            <a:lvl2pPr marL="323992" indent="-143996">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a:xfrm>
            <a:off x="323851" y="843559"/>
            <a:ext cx="8424863" cy="539991"/>
          </a:xfrm>
        </p:spPr>
        <p:txBody>
          <a:bodyPr/>
          <a:lstStyle/>
          <a:p>
            <a:r>
              <a:rPr lang="fr-FR" dirty="0"/>
              <a:t>Titre</a:t>
            </a:r>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323850" y="1707655"/>
            <a:ext cx="8424334"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5149033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23528" y="1563639"/>
            <a:ext cx="2520000" cy="288032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563638"/>
            <a:ext cx="2520000" cy="2860762"/>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563638"/>
            <a:ext cx="2520000" cy="2860762"/>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1" y="4797632"/>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251C71F6-E0A6-1740-B64F-38F332886BAF}" type="datetime1">
              <a:rPr lang="fr-FR" cap="all" smtClean="0"/>
              <a:pPr/>
              <a:t>26/02/2024</a:t>
            </a:fld>
            <a:endParaRPr lang="fr-FR" cap="all" dirty="0"/>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323851" y="843559"/>
            <a:ext cx="8424863" cy="539991"/>
          </a:xfrm>
        </p:spPr>
        <p:txBody>
          <a:bodyPr/>
          <a:lstStyle/>
          <a:p>
            <a:r>
              <a:rPr lang="fr-FR" dirty="0"/>
              <a:t>Sommaire</a:t>
            </a:r>
          </a:p>
        </p:txBody>
      </p:sp>
      <p:pic>
        <p:nvPicPr>
          <p:cNvPr id="2" name="Image 1" descr="Une image contenant texte, Police, capture d’écran, Graphique&#10;&#10;Description générée automatiquement">
            <a:extLst>
              <a:ext uri="{FF2B5EF4-FFF2-40B4-BE49-F238E27FC236}">
                <a16:creationId xmlns:a16="http://schemas.microsoft.com/office/drawing/2014/main" id="{4B3A3F9E-CAC9-61B7-808C-2F5DA9341A72}"/>
              </a:ext>
            </a:extLst>
          </p:cNvPr>
          <p:cNvPicPr>
            <a:picLocks noChangeAspect="1"/>
          </p:cNvPicPr>
          <p:nvPr userDrawn="1"/>
        </p:nvPicPr>
        <p:blipFill>
          <a:blip r:embed="rId2"/>
          <a:stretch>
            <a:fillRect/>
          </a:stretch>
        </p:blipFill>
        <p:spPr>
          <a:xfrm>
            <a:off x="339997" y="168206"/>
            <a:ext cx="919635" cy="660939"/>
          </a:xfrm>
          <a:prstGeom prst="rect">
            <a:avLst/>
          </a:prstGeom>
        </p:spPr>
      </p:pic>
    </p:spTree>
    <p:extLst>
      <p:ext uri="{BB962C8B-B14F-4D97-AF65-F5344CB8AC3E}">
        <p14:creationId xmlns:p14="http://schemas.microsoft.com/office/powerpoint/2010/main" val="21049035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1" y="4797632"/>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5E6183FC-BA60-7C49-ABF3-B50982741576}" type="datetime1">
              <a:rPr lang="fr-FR" cap="all" smtClean="0"/>
              <a:pPr/>
              <a:t>26/02/2024</a:t>
            </a:fld>
            <a:endParaRPr lang="fr-FR" cap="all" dirty="0"/>
          </a:p>
        </p:txBody>
      </p:sp>
      <p:sp>
        <p:nvSpPr>
          <p:cNvPr id="11" name="Espace réservé du texte 7">
            <a:extLst>
              <a:ext uri="{FF2B5EF4-FFF2-40B4-BE49-F238E27FC236}">
                <a16:creationId xmlns:a16="http://schemas.microsoft.com/office/drawing/2014/main" id="{D4959A1A-C7DE-6748-A32B-7732F0ACFCF1}"/>
              </a:ext>
            </a:extLst>
          </p:cNvPr>
          <p:cNvSpPr>
            <a:spLocks noGrp="1"/>
          </p:cNvSpPr>
          <p:nvPr>
            <p:ph type="body" sz="quarter" idx="16" hasCustomPrompt="1"/>
          </p:nvPr>
        </p:nvSpPr>
        <p:spPr bwMode="gray">
          <a:xfrm>
            <a:off x="323851" y="1392696"/>
            <a:ext cx="8424614" cy="242951"/>
          </a:xfrm>
        </p:spPr>
        <p:txBody>
          <a:bodyPr/>
          <a:lstStyle>
            <a:lvl1pPr marL="0" indent="95248">
              <a:spcBef>
                <a:spcPts val="400"/>
              </a:spcBef>
              <a:spcAft>
                <a:spcPts val="800"/>
              </a:spcAft>
              <a:buFont typeface="+mj-lt"/>
              <a:buNone/>
              <a:tabLst/>
              <a:defRPr sz="1500" b="1">
                <a:solidFill>
                  <a:schemeClr val="tx1">
                    <a:lumMod val="50000"/>
                    <a:lumOff val="50000"/>
                  </a:schemeClr>
                </a:solidFill>
              </a:defRPr>
            </a:lvl1pPr>
            <a:lvl2pPr marL="323992" indent="-143996">
              <a:spcBef>
                <a:spcPts val="600"/>
              </a:spcBef>
              <a:spcAft>
                <a:spcPts val="800"/>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id="{5919F96B-C5FF-5146-9075-19E07CEBB750}"/>
              </a:ext>
            </a:extLst>
          </p:cNvPr>
          <p:cNvSpPr>
            <a:spLocks noGrp="1"/>
          </p:cNvSpPr>
          <p:nvPr>
            <p:ph type="title" hasCustomPrompt="1"/>
          </p:nvPr>
        </p:nvSpPr>
        <p:spPr>
          <a:xfrm>
            <a:off x="323851" y="826817"/>
            <a:ext cx="8424863" cy="539991"/>
          </a:xfrm>
        </p:spPr>
        <p:txBody>
          <a:bodyPr/>
          <a:lstStyle/>
          <a:p>
            <a:r>
              <a:rPr lang="fr-FR" dirty="0"/>
              <a:t>Titre</a:t>
            </a:r>
          </a:p>
        </p:txBody>
      </p:sp>
      <p:sp>
        <p:nvSpPr>
          <p:cNvPr id="13" name="Espace réservé du texte 11">
            <a:extLst>
              <a:ext uri="{FF2B5EF4-FFF2-40B4-BE49-F238E27FC236}">
                <a16:creationId xmlns:a16="http://schemas.microsoft.com/office/drawing/2014/main" id="{AC8956DD-B832-6147-8A66-A70995085BBE}"/>
              </a:ext>
            </a:extLst>
          </p:cNvPr>
          <p:cNvSpPr>
            <a:spLocks noGrp="1"/>
          </p:cNvSpPr>
          <p:nvPr>
            <p:ph type="body" sz="quarter" idx="17" hasCustomPrompt="1"/>
          </p:nvPr>
        </p:nvSpPr>
        <p:spPr bwMode="gray">
          <a:xfrm>
            <a:off x="323528" y="1707655"/>
            <a:ext cx="2556471"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id="{DF66E72C-274C-AC4E-B20B-393EBD9A7172}"/>
              </a:ext>
            </a:extLst>
          </p:cNvPr>
          <p:cNvSpPr>
            <a:spLocks noGrp="1"/>
          </p:cNvSpPr>
          <p:nvPr>
            <p:ph type="body" sz="quarter" idx="14" hasCustomPrompt="1"/>
          </p:nvPr>
        </p:nvSpPr>
        <p:spPr bwMode="gray">
          <a:xfrm>
            <a:off x="3275856" y="1707655"/>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id="{10D42E91-F78E-1D46-9374-4446D0F57965}"/>
              </a:ext>
            </a:extLst>
          </p:cNvPr>
          <p:cNvSpPr>
            <a:spLocks noGrp="1"/>
          </p:cNvSpPr>
          <p:nvPr>
            <p:ph type="body" sz="quarter" idx="18" hasCustomPrompt="1"/>
          </p:nvPr>
        </p:nvSpPr>
        <p:spPr bwMode="gray">
          <a:xfrm>
            <a:off x="6228184" y="1707655"/>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pic>
        <p:nvPicPr>
          <p:cNvPr id="2" name="Image 1" descr="Une image contenant texte, Police, capture d’écran, Graphique&#10;&#10;Description générée automatiquement">
            <a:extLst>
              <a:ext uri="{FF2B5EF4-FFF2-40B4-BE49-F238E27FC236}">
                <a16:creationId xmlns:a16="http://schemas.microsoft.com/office/drawing/2014/main" id="{194CDD5D-BA43-D378-B3CF-7609B83BCA1E}"/>
              </a:ext>
            </a:extLst>
          </p:cNvPr>
          <p:cNvPicPr>
            <a:picLocks noChangeAspect="1"/>
          </p:cNvPicPr>
          <p:nvPr userDrawn="1"/>
        </p:nvPicPr>
        <p:blipFill>
          <a:blip r:embed="rId2"/>
          <a:stretch>
            <a:fillRect/>
          </a:stretch>
        </p:blipFill>
        <p:spPr>
          <a:xfrm>
            <a:off x="339997" y="168206"/>
            <a:ext cx="919635" cy="660939"/>
          </a:xfrm>
          <a:prstGeom prst="rect">
            <a:avLst/>
          </a:prstGeom>
        </p:spPr>
      </p:pic>
    </p:spTree>
    <p:extLst>
      <p:ext uri="{BB962C8B-B14F-4D97-AF65-F5344CB8AC3E}">
        <p14:creationId xmlns:p14="http://schemas.microsoft.com/office/powerpoint/2010/main" val="708400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323528" y="1707655"/>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1" y="4797632"/>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0597CDB5-73DC-8641-8CC1-FAD9379FD627}" type="datetime1">
              <a:rPr lang="fr-FR" cap="all" smtClean="0"/>
              <a:pPr/>
              <a:t>26/02/2024</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1" y="1409437"/>
            <a:ext cx="8424614" cy="242951"/>
          </a:xfrm>
        </p:spPr>
        <p:txBody>
          <a:bodyPr/>
          <a:lstStyle>
            <a:lvl1pPr marL="0" indent="95248">
              <a:spcBef>
                <a:spcPts val="400"/>
              </a:spcBef>
              <a:spcAft>
                <a:spcPts val="800"/>
              </a:spcAft>
              <a:buFont typeface="+mj-lt"/>
              <a:buNone/>
              <a:tabLst/>
              <a:defRPr sz="1500" b="1">
                <a:solidFill>
                  <a:schemeClr val="tx1">
                    <a:lumMod val="50000"/>
                    <a:lumOff val="50000"/>
                  </a:schemeClr>
                </a:solidFill>
              </a:defRPr>
            </a:lvl1pPr>
            <a:lvl2pPr marL="323992" indent="-143996">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1" y="843559"/>
            <a:ext cx="8424863" cy="539991"/>
          </a:xfrm>
        </p:spPr>
        <p:txBody>
          <a:bodyPr/>
          <a:lstStyle/>
          <a:p>
            <a:r>
              <a:rPr lang="fr-FR" dirty="0"/>
              <a:t>Titre</a:t>
            </a:r>
          </a:p>
        </p:txBody>
      </p:sp>
      <p:sp>
        <p:nvSpPr>
          <p:cNvPr id="8" name="Espace réservé pour une image  7">
            <a:extLst>
              <a:ext uri="{FF2B5EF4-FFF2-40B4-BE49-F238E27FC236}">
                <a16:creationId xmlns:a16="http://schemas.microsoft.com/office/drawing/2014/main" id="{7004A35F-FCE5-0248-9AD4-C4E7502EF166}"/>
              </a:ext>
            </a:extLst>
          </p:cNvPr>
          <p:cNvSpPr>
            <a:spLocks noGrp="1"/>
          </p:cNvSpPr>
          <p:nvPr>
            <p:ph type="pic" sz="quarter" idx="15"/>
          </p:nvPr>
        </p:nvSpPr>
        <p:spPr>
          <a:xfrm>
            <a:off x="3131840" y="1707655"/>
            <a:ext cx="5616624" cy="2880320"/>
          </a:xfrm>
        </p:spPr>
        <p:txBody>
          <a:bodyPr/>
          <a:lstStyle/>
          <a:p>
            <a:r>
              <a:rPr lang="fr-FR"/>
              <a:t>Cliquez sur l'icône pour ajouter une image</a:t>
            </a:r>
          </a:p>
        </p:txBody>
      </p:sp>
      <p:pic>
        <p:nvPicPr>
          <p:cNvPr id="2" name="Image 1" descr="Une image contenant texte, Police, capture d’écran, Graphique&#10;&#10;Description générée automatiquement">
            <a:extLst>
              <a:ext uri="{FF2B5EF4-FFF2-40B4-BE49-F238E27FC236}">
                <a16:creationId xmlns:a16="http://schemas.microsoft.com/office/drawing/2014/main" id="{EB2BEB95-A386-0712-E6EF-A6DE3526CCE4}"/>
              </a:ext>
            </a:extLst>
          </p:cNvPr>
          <p:cNvPicPr>
            <a:picLocks noChangeAspect="1"/>
          </p:cNvPicPr>
          <p:nvPr userDrawn="1"/>
        </p:nvPicPr>
        <p:blipFill>
          <a:blip r:embed="rId2"/>
          <a:stretch>
            <a:fillRect/>
          </a:stretch>
        </p:blipFill>
        <p:spPr>
          <a:xfrm>
            <a:off x="339997" y="168206"/>
            <a:ext cx="919635" cy="660939"/>
          </a:xfrm>
          <a:prstGeom prst="rect">
            <a:avLst/>
          </a:prstGeom>
        </p:spPr>
      </p:pic>
    </p:spTree>
    <p:extLst>
      <p:ext uri="{BB962C8B-B14F-4D97-AF65-F5344CB8AC3E}">
        <p14:creationId xmlns:p14="http://schemas.microsoft.com/office/powerpoint/2010/main" val="38501510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1_Titre, sous-titre, textes 3, et graphique ">
    <p:spTree>
      <p:nvGrpSpPr>
        <p:cNvPr id="1" name=""/>
        <p:cNvGrpSpPr/>
        <p:nvPr/>
      </p:nvGrpSpPr>
      <p:grpSpPr>
        <a:xfrm>
          <a:off x="0" y="0"/>
          <a:ext cx="0" cy="0"/>
          <a:chOff x="0" y="0"/>
          <a:chExt cx="0" cy="0"/>
        </a:xfrm>
      </p:grpSpPr>
      <p:pic>
        <p:nvPicPr>
          <p:cNvPr id="2" name="Image 1" descr="Une image contenant texte, Police, capture d’écran, Graphique&#10;&#10;Description générée automatiquement">
            <a:extLst>
              <a:ext uri="{FF2B5EF4-FFF2-40B4-BE49-F238E27FC236}">
                <a16:creationId xmlns:a16="http://schemas.microsoft.com/office/drawing/2014/main" id="{746DC6CD-DD20-4BDA-6145-3BC87DA8C651}"/>
              </a:ext>
            </a:extLst>
          </p:cNvPr>
          <p:cNvPicPr>
            <a:picLocks noChangeAspect="1"/>
          </p:cNvPicPr>
          <p:nvPr userDrawn="1"/>
        </p:nvPicPr>
        <p:blipFill>
          <a:blip r:embed="rId2"/>
          <a:stretch>
            <a:fillRect/>
          </a:stretch>
        </p:blipFill>
        <p:spPr>
          <a:xfrm>
            <a:off x="323528" y="145622"/>
            <a:ext cx="847627" cy="609187"/>
          </a:xfrm>
          <a:prstGeom prst="rect">
            <a:avLst/>
          </a:prstGeom>
        </p:spPr>
      </p:pic>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6228184" y="1707655"/>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1" y="4797632"/>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8E1290DD-BE4D-794B-919C-D565D1B9C67D}" type="datetime1">
              <a:rPr lang="fr-FR" cap="all" smtClean="0"/>
              <a:pPr/>
              <a:t>26/02/2024</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1" y="1392696"/>
            <a:ext cx="8424614" cy="242951"/>
          </a:xfrm>
        </p:spPr>
        <p:txBody>
          <a:bodyPr/>
          <a:lstStyle>
            <a:lvl1pPr marL="0" indent="95248">
              <a:spcBef>
                <a:spcPts val="400"/>
              </a:spcBef>
              <a:spcAft>
                <a:spcPts val="800"/>
              </a:spcAft>
              <a:buFont typeface="+mj-lt"/>
              <a:buNone/>
              <a:tabLst/>
              <a:defRPr sz="1500" b="1">
                <a:solidFill>
                  <a:schemeClr val="tx1">
                    <a:lumMod val="50000"/>
                    <a:lumOff val="50000"/>
                  </a:schemeClr>
                </a:solidFill>
              </a:defRPr>
            </a:lvl1pPr>
            <a:lvl2pPr marL="323992" indent="-143996">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1" y="826817"/>
            <a:ext cx="8424863" cy="539991"/>
          </a:xfrm>
        </p:spPr>
        <p:txBody>
          <a:bodyPr/>
          <a:lstStyle/>
          <a:p>
            <a:r>
              <a:rPr lang="fr-FR" dirty="0"/>
              <a:t>Titre</a:t>
            </a:r>
          </a:p>
        </p:txBody>
      </p:sp>
      <p:sp>
        <p:nvSpPr>
          <p:cNvPr id="3" name="Espace réservé du graphique 2">
            <a:extLst>
              <a:ext uri="{FF2B5EF4-FFF2-40B4-BE49-F238E27FC236}">
                <a16:creationId xmlns:a16="http://schemas.microsoft.com/office/drawing/2014/main" id="{66D3B633-BB7B-4941-BF9B-161C5342E3AA}"/>
              </a:ext>
            </a:extLst>
          </p:cNvPr>
          <p:cNvSpPr>
            <a:spLocks noGrp="1"/>
          </p:cNvSpPr>
          <p:nvPr>
            <p:ph type="chart" sz="quarter" idx="15"/>
          </p:nvPr>
        </p:nvSpPr>
        <p:spPr>
          <a:xfrm>
            <a:off x="323528" y="1707655"/>
            <a:ext cx="5761038" cy="2879725"/>
          </a:xfrm>
        </p:spPr>
        <p:txBody>
          <a:bodyPr/>
          <a:lstStyle/>
          <a:p>
            <a:r>
              <a:rPr lang="fr-FR"/>
              <a:t>Cliquez sur l'icône pour ajouter un graphique</a:t>
            </a:r>
          </a:p>
        </p:txBody>
      </p:sp>
    </p:spTree>
    <p:extLst>
      <p:ext uri="{BB962C8B-B14F-4D97-AF65-F5344CB8AC3E}">
        <p14:creationId xmlns:p14="http://schemas.microsoft.com/office/powerpoint/2010/main" val="19026716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sp>
        <p:nvSpPr>
          <p:cNvPr id="11" name="Espace réservé du texte 10"/>
          <p:cNvSpPr>
            <a:spLocks noGrp="1"/>
          </p:cNvSpPr>
          <p:nvPr>
            <p:ph type="body" sz="quarter" idx="13" hasCustomPrompt="1"/>
          </p:nvPr>
        </p:nvSpPr>
        <p:spPr bwMode="gray">
          <a:xfrm>
            <a:off x="323850" y="2355726"/>
            <a:ext cx="8424000" cy="2077200"/>
          </a:xfrm>
        </p:spPr>
        <p:txBody>
          <a:bodyPr/>
          <a:lstStyle>
            <a:lvl1pPr>
              <a:lnSpc>
                <a:spcPct val="90000"/>
              </a:lnSpc>
              <a:spcAft>
                <a:spcPts val="0"/>
              </a:spcAft>
              <a:defRPr sz="3250" b="1" cap="all" baseline="0"/>
            </a:lvl1pPr>
            <a:lvl2pPr marL="92073" indent="0">
              <a:spcBef>
                <a:spcPts val="500"/>
              </a:spcBef>
              <a:spcAft>
                <a:spcPts val="0"/>
              </a:spcAft>
              <a:buNone/>
              <a:tabLst/>
              <a:defRPr sz="1850"/>
            </a:lvl2pPr>
          </a:lstStyle>
          <a:p>
            <a:pPr lvl="0"/>
            <a:r>
              <a:rPr lang="fr-FR" dirty="0"/>
              <a:t>Titre</a:t>
            </a:r>
          </a:p>
          <a:p>
            <a:pPr lvl="1"/>
            <a:r>
              <a:rPr lang="fr-FR" dirty="0"/>
              <a:t>Sous-titre</a:t>
            </a:r>
          </a:p>
        </p:txBody>
      </p:sp>
      <p:cxnSp>
        <p:nvCxnSpPr>
          <p:cNvPr id="12" name="Connecteur droit 11"/>
          <p:cNvCxnSpPr>
            <a:cxnSpLocks/>
          </p:cNvCxnSpPr>
          <p:nvPr/>
        </p:nvCxnSpPr>
        <p:spPr bwMode="gray">
          <a:xfrm>
            <a:off x="323851" y="47844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id="{C192E6B1-2CEB-FB47-B10B-D25D43DF8D96}"/>
              </a:ext>
            </a:extLst>
          </p:cNvPr>
          <p:cNvSpPr>
            <a:spLocks noGrp="1"/>
          </p:cNvSpPr>
          <p:nvPr>
            <p:ph type="dt" sz="half" idx="2"/>
          </p:nvPr>
        </p:nvSpPr>
        <p:spPr bwMode="gray">
          <a:xfrm>
            <a:off x="323851" y="4797632"/>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D7698221-35EF-134F-B87A-568DECC70F29}" type="datetime1">
              <a:rPr lang="fr-FR" cap="all" smtClean="0"/>
              <a:pPr/>
              <a:t>26/02/2024</a:t>
            </a:fld>
            <a:endParaRPr lang="fr-FR" cap="all" dirty="0"/>
          </a:p>
        </p:txBody>
      </p:sp>
      <p:sp>
        <p:nvSpPr>
          <p:cNvPr id="14" name="Espace réservé du numéro de diapositive 5">
            <a:extLst>
              <a:ext uri="{FF2B5EF4-FFF2-40B4-BE49-F238E27FC236}">
                <a16:creationId xmlns:a16="http://schemas.microsoft.com/office/drawing/2014/main" id="{0593ECE3-ACEF-7441-BABB-08F519CCE72F}"/>
              </a:ext>
            </a:extLst>
          </p:cNvPr>
          <p:cNvSpPr>
            <a:spLocks noGrp="1"/>
          </p:cNvSpPr>
          <p:nvPr>
            <p:ph type="sldNum" sz="quarter" idx="4"/>
          </p:nvPr>
        </p:nvSpPr>
        <p:spPr bwMode="gray">
          <a:xfrm>
            <a:off x="7398713"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5727" y="195486"/>
            <a:ext cx="2316463" cy="1462326"/>
          </a:xfrm>
          <a:prstGeom prst="rect">
            <a:avLst/>
          </a:prstGeom>
        </p:spPr>
      </p:pic>
    </p:spTree>
    <p:extLst>
      <p:ext uri="{BB962C8B-B14F-4D97-AF65-F5344CB8AC3E}">
        <p14:creationId xmlns:p14="http://schemas.microsoft.com/office/powerpoint/2010/main" val="5402340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7574"/>
            <a:ext cx="9144000" cy="4194384"/>
          </a:xfrm>
          <a:solidFill>
            <a:schemeClr val="tx2"/>
          </a:solidFill>
        </p:spPr>
        <p:txBody>
          <a:bodyPr tIns="1080000" anchor="ctr" anchorCtr="0"/>
          <a:lstStyle>
            <a:lvl1pPr algn="ctr">
              <a:defRPr cap="all" baseline="0">
                <a:solidFill>
                  <a:schemeClr val="bg1"/>
                </a:solidFill>
              </a:defRPr>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7" name="Espace réservé de la date 3">
            <a:extLst>
              <a:ext uri="{FF2B5EF4-FFF2-40B4-BE49-F238E27FC236}">
                <a16:creationId xmlns:a16="http://schemas.microsoft.com/office/drawing/2014/main" id="{02A90153-98CB-E943-A611-AD9242F15601}"/>
              </a:ext>
            </a:extLst>
          </p:cNvPr>
          <p:cNvSpPr>
            <a:spLocks noGrp="1"/>
          </p:cNvSpPr>
          <p:nvPr>
            <p:ph type="dt" sz="half" idx="2"/>
          </p:nvPr>
        </p:nvSpPr>
        <p:spPr bwMode="gray">
          <a:xfrm>
            <a:off x="364285" y="4797632"/>
            <a:ext cx="1170000" cy="345869"/>
          </a:xfrm>
          <a:prstGeom prst="rect">
            <a:avLst/>
          </a:prstGeom>
        </p:spPr>
        <p:txBody>
          <a:bodyPr vert="horz" lIns="0" tIns="0" rIns="0" bIns="0" rtlCol="0" anchor="ctr" anchorCtr="0">
            <a:noAutofit/>
          </a:bodyPr>
          <a:lstStyle>
            <a:lvl1pPr algn="l">
              <a:defRPr sz="750" b="1">
                <a:solidFill>
                  <a:schemeClr val="bg1"/>
                </a:solidFill>
              </a:defRPr>
            </a:lvl1pPr>
          </a:lstStyle>
          <a:p>
            <a:fld id="{5F7325A3-5315-1B4B-A0D9-112471EB5837}" type="datetime1">
              <a:rPr lang="fr-FR" cap="all" smtClean="0"/>
              <a:pPr/>
              <a:t>26/02/2024</a:t>
            </a:fld>
            <a:endParaRPr lang="fr-FR" cap="all" dirty="0"/>
          </a:p>
        </p:txBody>
      </p:sp>
      <p:sp>
        <p:nvSpPr>
          <p:cNvPr id="2" name="Titre 1"/>
          <p:cNvSpPr>
            <a:spLocks noGrp="1"/>
          </p:cNvSpPr>
          <p:nvPr>
            <p:ph type="title" hasCustomPrompt="1"/>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395990" indent="-395990">
              <a:buFont typeface="+mj-lt"/>
              <a:buAutoNum type="arabicPeriod"/>
              <a:defRPr sz="3250">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id="{BE3965BE-3A81-1248-821F-39E8294A18F0}"/>
              </a:ext>
            </a:extLst>
          </p:cNvPr>
          <p:cNvSpPr>
            <a:spLocks noGrp="1"/>
          </p:cNvSpPr>
          <p:nvPr>
            <p:ph type="sldNum" sz="quarter" idx="4"/>
          </p:nvPr>
        </p:nvSpPr>
        <p:spPr bwMode="gray">
          <a:xfrm>
            <a:off x="7398713" y="4783500"/>
            <a:ext cx="1350000" cy="360000"/>
          </a:xfrm>
          <a:prstGeom prst="rect">
            <a:avLst/>
          </a:prstGeom>
        </p:spPr>
        <p:txBody>
          <a:bodyPr vert="horz" lIns="0" tIns="0" rIns="0" bIns="0" rtlCol="0" anchor="ctr" anchorCtr="0">
            <a:noAutofit/>
          </a:bodyPr>
          <a:lstStyle>
            <a:lvl1pPr algn="r">
              <a:defRPr sz="750" b="1">
                <a:solidFill>
                  <a:schemeClr val="bg1"/>
                </a:solidFill>
              </a:defRPr>
            </a:lvl1pPr>
          </a:lstStyle>
          <a:p>
            <a:fld id="{733122C9-A0B9-462F-8757-0847AD287B63}" type="slidenum">
              <a:rPr lang="fr-FR" smtClean="0"/>
              <a:pPr/>
              <a:t>‹N°›</a:t>
            </a:fld>
            <a:endParaRPr lang="fr-FR" dirty="0"/>
          </a:p>
        </p:txBody>
      </p:sp>
      <p:pic>
        <p:nvPicPr>
          <p:cNvPr id="3" name="Image 2" descr="Une image contenant texte, Police, capture d’écran, Graphique&#10;&#10;Description générée automatiquement">
            <a:extLst>
              <a:ext uri="{FF2B5EF4-FFF2-40B4-BE49-F238E27FC236}">
                <a16:creationId xmlns:a16="http://schemas.microsoft.com/office/drawing/2014/main" id="{F02CA825-4EC2-5A82-686E-B2B4DA56BD09}"/>
              </a:ext>
            </a:extLst>
          </p:cNvPr>
          <p:cNvPicPr>
            <a:picLocks noChangeAspect="1"/>
          </p:cNvPicPr>
          <p:nvPr userDrawn="1"/>
        </p:nvPicPr>
        <p:blipFill>
          <a:blip r:embed="rId2"/>
          <a:stretch>
            <a:fillRect/>
          </a:stretch>
        </p:blipFill>
        <p:spPr>
          <a:xfrm>
            <a:off x="339997" y="168206"/>
            <a:ext cx="919635" cy="660939"/>
          </a:xfrm>
          <a:prstGeom prst="rect">
            <a:avLst/>
          </a:prstGeom>
        </p:spPr>
      </p:pic>
    </p:spTree>
    <p:extLst>
      <p:ext uri="{BB962C8B-B14F-4D97-AF65-F5344CB8AC3E}">
        <p14:creationId xmlns:p14="http://schemas.microsoft.com/office/powerpoint/2010/main" val="421063797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4EA19884-7A29-DC4E-9311-A62E54788E52}" type="datetime1">
              <a:rPr lang="fr-FR" smtClean="0"/>
              <a:t>26/02/2024</a:t>
            </a:fld>
            <a:endParaRPr lang="fr-FR" dirty="0"/>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1374" y="483744"/>
            <a:ext cx="3649801" cy="2304030"/>
          </a:xfrm>
          <a:prstGeom prst="rect">
            <a:avLst/>
          </a:prstGeom>
        </p:spPr>
      </p:pic>
      <p:pic>
        <p:nvPicPr>
          <p:cNvPr id="2" name="Image 1" descr="Une image contenant texte, Police, capture d’écran, Graphique&#10;&#10;Description générée automatiquement">
            <a:extLst>
              <a:ext uri="{FF2B5EF4-FFF2-40B4-BE49-F238E27FC236}">
                <a16:creationId xmlns:a16="http://schemas.microsoft.com/office/drawing/2014/main" id="{F24D781F-0E32-1EEA-12D8-598E5F8D5F72}"/>
              </a:ext>
            </a:extLst>
          </p:cNvPr>
          <p:cNvPicPr>
            <a:picLocks noChangeAspect="1"/>
          </p:cNvPicPr>
          <p:nvPr userDrawn="1"/>
        </p:nvPicPr>
        <p:blipFill>
          <a:blip r:embed="rId3"/>
          <a:stretch>
            <a:fillRect/>
          </a:stretch>
        </p:blipFill>
        <p:spPr>
          <a:xfrm>
            <a:off x="753352" y="627534"/>
            <a:ext cx="3205843" cy="2304030"/>
          </a:xfrm>
          <a:prstGeom prst="rect">
            <a:avLst/>
          </a:prstGeom>
        </p:spPr>
      </p:pic>
    </p:spTree>
    <p:extLst>
      <p:ext uri="{BB962C8B-B14F-4D97-AF65-F5344CB8AC3E}">
        <p14:creationId xmlns:p14="http://schemas.microsoft.com/office/powerpoint/2010/main" val="1855120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6228184" y="1707654"/>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0" y="4797631"/>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8E1290DD-BE4D-794B-919C-D565D1B9C67D}" type="datetime1">
              <a:rPr lang="fr-FR" cap="all" smtClean="0"/>
              <a:pPr/>
              <a:t>26/02/2024</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1" y="1392695"/>
            <a:ext cx="8424614" cy="242951"/>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0" y="826817"/>
            <a:ext cx="8424863" cy="539991"/>
          </a:xfrm>
        </p:spPr>
        <p:txBody>
          <a:bodyPr/>
          <a:lstStyle/>
          <a:p>
            <a:r>
              <a:rPr lang="fr-FR" dirty="0"/>
              <a:t>Titre</a:t>
            </a:r>
          </a:p>
        </p:txBody>
      </p:sp>
      <p:sp>
        <p:nvSpPr>
          <p:cNvPr id="3" name="Espace réservé du graphique 2">
            <a:extLst>
              <a:ext uri="{FF2B5EF4-FFF2-40B4-BE49-F238E27FC236}">
                <a16:creationId xmlns:a16="http://schemas.microsoft.com/office/drawing/2014/main" id="{66D3B633-BB7B-4941-BF9B-161C5342E3AA}"/>
              </a:ext>
            </a:extLst>
          </p:cNvPr>
          <p:cNvSpPr>
            <a:spLocks noGrp="1"/>
          </p:cNvSpPr>
          <p:nvPr>
            <p:ph type="chart" sz="quarter" idx="15"/>
          </p:nvPr>
        </p:nvSpPr>
        <p:spPr>
          <a:xfrm>
            <a:off x="323528" y="1707654"/>
            <a:ext cx="5761038" cy="2879725"/>
          </a:xfrm>
        </p:spPr>
        <p:txBody>
          <a:bodyPr/>
          <a:lstStyle/>
          <a:p>
            <a:r>
              <a:rPr lang="fr-FR"/>
              <a:t>Cliquez sur l'icône pour ajouter un graphique</a:t>
            </a:r>
          </a:p>
        </p:txBody>
      </p:sp>
      <p:pic>
        <p:nvPicPr>
          <p:cNvPr id="2" name="Image 1" descr="Une image contenant texte, Police, capture d’écran, Graphique&#10;&#10;Description générée automatiquement">
            <a:extLst>
              <a:ext uri="{FF2B5EF4-FFF2-40B4-BE49-F238E27FC236}">
                <a16:creationId xmlns:a16="http://schemas.microsoft.com/office/drawing/2014/main" id="{5CA1EB30-2985-FB80-D48E-3A8F8EC84283}"/>
              </a:ext>
            </a:extLst>
          </p:cNvPr>
          <p:cNvPicPr>
            <a:picLocks noChangeAspect="1"/>
          </p:cNvPicPr>
          <p:nvPr userDrawn="1"/>
        </p:nvPicPr>
        <p:blipFill>
          <a:blip r:embed="rId2"/>
          <a:stretch>
            <a:fillRect/>
          </a:stretch>
        </p:blipFill>
        <p:spPr>
          <a:xfrm>
            <a:off x="339997" y="168206"/>
            <a:ext cx="919635" cy="660939"/>
          </a:xfrm>
          <a:prstGeom prst="rect">
            <a:avLst/>
          </a:prstGeom>
        </p:spPr>
      </p:pic>
    </p:spTree>
    <p:extLst>
      <p:ext uri="{BB962C8B-B14F-4D97-AF65-F5344CB8AC3E}">
        <p14:creationId xmlns:p14="http://schemas.microsoft.com/office/powerpoint/2010/main" val="2044116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pic>
        <p:nvPicPr>
          <p:cNvPr id="3" name="Image 2" descr="Une image contenant texte, Police, capture d’écran, Graphique&#10;&#10;Description générée automatiquement">
            <a:extLst>
              <a:ext uri="{FF2B5EF4-FFF2-40B4-BE49-F238E27FC236}">
                <a16:creationId xmlns:a16="http://schemas.microsoft.com/office/drawing/2014/main" id="{1A775D5F-82BB-BD94-69C2-1D07760312D3}"/>
              </a:ext>
            </a:extLst>
          </p:cNvPr>
          <p:cNvPicPr>
            <a:picLocks noChangeAspect="1"/>
          </p:cNvPicPr>
          <p:nvPr userDrawn="1"/>
        </p:nvPicPr>
        <p:blipFill>
          <a:blip r:embed="rId2"/>
          <a:stretch>
            <a:fillRect/>
          </a:stretch>
        </p:blipFill>
        <p:spPr>
          <a:xfrm>
            <a:off x="339997" y="168206"/>
            <a:ext cx="2242191" cy="1611456"/>
          </a:xfrm>
          <a:prstGeom prst="rect">
            <a:avLst/>
          </a:prstGeom>
        </p:spPr>
      </p:pic>
      <p:sp>
        <p:nvSpPr>
          <p:cNvPr id="11" name="Espace réservé du texte 10"/>
          <p:cNvSpPr>
            <a:spLocks noGrp="1"/>
          </p:cNvSpPr>
          <p:nvPr>
            <p:ph type="body" sz="quarter" idx="13" hasCustomPrompt="1"/>
          </p:nvPr>
        </p:nvSpPr>
        <p:spPr bwMode="gray">
          <a:xfrm>
            <a:off x="323850" y="2355726"/>
            <a:ext cx="8424000" cy="2077200"/>
          </a:xfrm>
        </p:spPr>
        <p:txBody>
          <a:bodyPr/>
          <a:lstStyle>
            <a:lvl1pPr>
              <a:lnSpc>
                <a:spcPct val="90000"/>
              </a:lnSpc>
              <a:spcAft>
                <a:spcPts val="0"/>
              </a:spcAft>
              <a:defRPr sz="3250" b="1" cap="all" baseline="0"/>
            </a:lvl1pPr>
            <a:lvl2pPr marL="92075" indent="0">
              <a:spcBef>
                <a:spcPts val="500"/>
              </a:spcBef>
              <a:spcAft>
                <a:spcPts val="0"/>
              </a:spcAft>
              <a:buNone/>
              <a:tabLst/>
              <a:defRPr sz="1850"/>
            </a:lvl2pPr>
          </a:lstStyle>
          <a:p>
            <a:pPr lvl="0"/>
            <a:r>
              <a:rPr lang="fr-FR" dirty="0"/>
              <a:t>Titre</a:t>
            </a:r>
          </a:p>
          <a:p>
            <a:pPr lvl="1"/>
            <a:r>
              <a:rPr lang="fr-FR" dirty="0"/>
              <a:t>Sous-titre</a:t>
            </a:r>
          </a:p>
        </p:txBody>
      </p:sp>
      <p:cxnSp>
        <p:nvCxnSpPr>
          <p:cNvPr id="12" name="Connecteur droit 11"/>
          <p:cNvCxnSpPr>
            <a:cxnSpLocks/>
          </p:cNvCxnSpPr>
          <p:nvPr/>
        </p:nvCxnSpPr>
        <p:spPr bwMode="gray">
          <a:xfrm>
            <a:off x="323850" y="47844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id="{C192E6B1-2CEB-FB47-B10B-D25D43DF8D96}"/>
              </a:ext>
            </a:extLst>
          </p:cNvPr>
          <p:cNvSpPr>
            <a:spLocks noGrp="1"/>
          </p:cNvSpPr>
          <p:nvPr>
            <p:ph type="dt" sz="half" idx="2"/>
          </p:nvPr>
        </p:nvSpPr>
        <p:spPr bwMode="gray">
          <a:xfrm>
            <a:off x="323850" y="4797631"/>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D7698221-35EF-134F-B87A-568DECC70F29}" type="datetime1">
              <a:rPr lang="fr-FR" cap="all" smtClean="0"/>
              <a:pPr/>
              <a:t>26/02/2024</a:t>
            </a:fld>
            <a:endParaRPr lang="fr-FR" cap="all" dirty="0"/>
          </a:p>
        </p:txBody>
      </p:sp>
      <p:sp>
        <p:nvSpPr>
          <p:cNvPr id="14" name="Espace réservé du numéro de diapositive 5">
            <a:extLst>
              <a:ext uri="{FF2B5EF4-FFF2-40B4-BE49-F238E27FC236}">
                <a16:creationId xmlns:a16="http://schemas.microsoft.com/office/drawing/2014/main" id="{0593ECE3-ACEF-7441-BABB-08F519CCE72F}"/>
              </a:ext>
            </a:extLst>
          </p:cNvPr>
          <p:cNvSpPr>
            <a:spLocks noGrp="1"/>
          </p:cNvSpPr>
          <p:nvPr>
            <p:ph type="sldNum" sz="quarter" idx="4"/>
          </p:nvPr>
        </p:nvSpPr>
        <p:spPr bwMode="gray">
          <a:xfrm>
            <a:off x="7398713"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78581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7574"/>
            <a:ext cx="9144000" cy="4194384"/>
          </a:xfrm>
          <a:solidFill>
            <a:schemeClr val="tx2"/>
          </a:solidFill>
        </p:spPr>
        <p:txBody>
          <a:bodyPr tIns="1080000" anchor="ctr" anchorCtr="0"/>
          <a:lstStyle>
            <a:lvl1pPr algn="ctr">
              <a:defRPr cap="all" baseline="0">
                <a:solidFill>
                  <a:schemeClr val="bg1"/>
                </a:solidFill>
              </a:defRPr>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7" name="Espace réservé de la date 3">
            <a:extLst>
              <a:ext uri="{FF2B5EF4-FFF2-40B4-BE49-F238E27FC236}">
                <a16:creationId xmlns:a16="http://schemas.microsoft.com/office/drawing/2014/main" id="{02A90153-98CB-E943-A611-AD9242F15601}"/>
              </a:ext>
            </a:extLst>
          </p:cNvPr>
          <p:cNvSpPr>
            <a:spLocks noGrp="1"/>
          </p:cNvSpPr>
          <p:nvPr>
            <p:ph type="dt" sz="half" idx="2"/>
          </p:nvPr>
        </p:nvSpPr>
        <p:spPr bwMode="gray">
          <a:xfrm>
            <a:off x="364285" y="4797631"/>
            <a:ext cx="1170000" cy="345869"/>
          </a:xfrm>
          <a:prstGeom prst="rect">
            <a:avLst/>
          </a:prstGeom>
        </p:spPr>
        <p:txBody>
          <a:bodyPr vert="horz" lIns="0" tIns="0" rIns="0" bIns="0" rtlCol="0" anchor="ctr" anchorCtr="0">
            <a:noAutofit/>
          </a:bodyPr>
          <a:lstStyle>
            <a:lvl1pPr algn="l">
              <a:defRPr sz="750" b="1">
                <a:solidFill>
                  <a:schemeClr val="bg1"/>
                </a:solidFill>
              </a:defRPr>
            </a:lvl1pPr>
          </a:lstStyle>
          <a:p>
            <a:fld id="{5F7325A3-5315-1B4B-A0D9-112471EB5837}" type="datetime1">
              <a:rPr lang="fr-FR" cap="all" smtClean="0"/>
              <a:pPr/>
              <a:t>26/02/2024</a:t>
            </a:fld>
            <a:endParaRPr lang="fr-FR" cap="all" dirty="0"/>
          </a:p>
        </p:txBody>
      </p:sp>
      <p:sp>
        <p:nvSpPr>
          <p:cNvPr id="2" name="Titre 1"/>
          <p:cNvSpPr>
            <a:spLocks noGrp="1"/>
          </p:cNvSpPr>
          <p:nvPr>
            <p:ph type="title" hasCustomPrompt="1"/>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396000" indent="-396000">
              <a:buFont typeface="+mj-lt"/>
              <a:buAutoNum type="arabicPeriod"/>
              <a:defRPr sz="3250">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id="{BE3965BE-3A81-1248-821F-39E8294A18F0}"/>
              </a:ext>
            </a:extLst>
          </p:cNvPr>
          <p:cNvSpPr>
            <a:spLocks noGrp="1"/>
          </p:cNvSpPr>
          <p:nvPr>
            <p:ph type="sldNum" sz="quarter" idx="4"/>
          </p:nvPr>
        </p:nvSpPr>
        <p:spPr bwMode="gray">
          <a:xfrm>
            <a:off x="7398713" y="4783500"/>
            <a:ext cx="1350000" cy="360000"/>
          </a:xfrm>
          <a:prstGeom prst="rect">
            <a:avLst/>
          </a:prstGeom>
        </p:spPr>
        <p:txBody>
          <a:bodyPr vert="horz" lIns="0" tIns="0" rIns="0" bIns="0" rtlCol="0" anchor="ctr" anchorCtr="0">
            <a:noAutofit/>
          </a:bodyPr>
          <a:lstStyle>
            <a:lvl1pPr algn="r">
              <a:defRPr sz="750" b="1">
                <a:solidFill>
                  <a:schemeClr val="bg1"/>
                </a:solidFill>
              </a:defRPr>
            </a:lvl1pPr>
          </a:lstStyle>
          <a:p>
            <a:fld id="{733122C9-A0B9-462F-8757-0847AD287B63}" type="slidenum">
              <a:rPr lang="fr-FR" smtClean="0"/>
              <a:pPr/>
              <a:t>‹N°›</a:t>
            </a:fld>
            <a:endParaRPr lang="fr-FR" dirty="0"/>
          </a:p>
        </p:txBody>
      </p:sp>
      <p:pic>
        <p:nvPicPr>
          <p:cNvPr id="4" name="Image 3" descr="Une image contenant texte, Police, capture d’écran, Graphique&#10;&#10;Description générée automatiquement">
            <a:extLst>
              <a:ext uri="{FF2B5EF4-FFF2-40B4-BE49-F238E27FC236}">
                <a16:creationId xmlns:a16="http://schemas.microsoft.com/office/drawing/2014/main" id="{AA222424-FA72-3A1C-6E1C-1E12FE95916B}"/>
              </a:ext>
            </a:extLst>
          </p:cNvPr>
          <p:cNvPicPr>
            <a:picLocks noChangeAspect="1"/>
          </p:cNvPicPr>
          <p:nvPr userDrawn="1"/>
        </p:nvPicPr>
        <p:blipFill>
          <a:blip r:embed="rId2"/>
          <a:stretch>
            <a:fillRect/>
          </a:stretch>
        </p:blipFill>
        <p:spPr>
          <a:xfrm>
            <a:off x="339997" y="168206"/>
            <a:ext cx="919635" cy="660939"/>
          </a:xfrm>
          <a:prstGeom prst="rect">
            <a:avLst/>
          </a:prstGeom>
        </p:spPr>
      </p:pic>
    </p:spTree>
    <p:extLst>
      <p:ext uri="{BB962C8B-B14F-4D97-AF65-F5344CB8AC3E}">
        <p14:creationId xmlns:p14="http://schemas.microsoft.com/office/powerpoint/2010/main" val="107654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pic>
        <p:nvPicPr>
          <p:cNvPr id="2" name="Image 1" descr="Une image contenant texte, Police, capture d’écran, Graphique&#10;&#10;Description générée automatiquement">
            <a:extLst>
              <a:ext uri="{FF2B5EF4-FFF2-40B4-BE49-F238E27FC236}">
                <a16:creationId xmlns:a16="http://schemas.microsoft.com/office/drawing/2014/main" id="{E94466A0-3CC3-ECC1-67A2-D68B3B567A0F}"/>
              </a:ext>
            </a:extLst>
          </p:cNvPr>
          <p:cNvPicPr>
            <a:picLocks noChangeAspect="1"/>
          </p:cNvPicPr>
          <p:nvPr userDrawn="1"/>
        </p:nvPicPr>
        <p:blipFill>
          <a:blip r:embed="rId2"/>
          <a:stretch>
            <a:fillRect/>
          </a:stretch>
        </p:blipFill>
        <p:spPr>
          <a:xfrm>
            <a:off x="339997" y="308689"/>
            <a:ext cx="3649801" cy="2623101"/>
          </a:xfrm>
          <a:prstGeom prst="rect">
            <a:avLst/>
          </a:prstGeom>
        </p:spPr>
      </p:pic>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4EA19884-7A29-DC4E-9311-A62E54788E52}" type="datetime1">
              <a:rPr lang="fr-FR" smtClean="0"/>
              <a:t>26/02/2024</a:t>
            </a:fld>
            <a:endParaRPr lang="fr-FR" dirty="0"/>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Titre</a:t>
            </a:r>
          </a:p>
        </p:txBody>
      </p:sp>
    </p:spTree>
    <p:extLst>
      <p:ext uri="{BB962C8B-B14F-4D97-AF65-F5344CB8AC3E}">
        <p14:creationId xmlns:p14="http://schemas.microsoft.com/office/powerpoint/2010/main" val="2127407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ver Slide Whit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76CFFA36-E31B-0645-B16E-7B6CE991759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2669"/>
          <a:stretch/>
        </p:blipFill>
        <p:spPr>
          <a:xfrm>
            <a:off x="0" y="1"/>
            <a:ext cx="9564130" cy="5143499"/>
          </a:xfrm>
          <a:prstGeom prst="rect">
            <a:avLst/>
          </a:prstGeom>
        </p:spPr>
      </p:pic>
      <p:sp>
        <p:nvSpPr>
          <p:cNvPr id="13" name="Text Placeholder 10"/>
          <p:cNvSpPr>
            <a:spLocks noGrp="1"/>
          </p:cNvSpPr>
          <p:nvPr>
            <p:ph type="body" sz="quarter" idx="21" hasCustomPrompt="1"/>
          </p:nvPr>
        </p:nvSpPr>
        <p:spPr>
          <a:xfrm>
            <a:off x="359689" y="3539280"/>
            <a:ext cx="8436710" cy="161762"/>
          </a:xfrm>
          <a:prstGeom prst="rect">
            <a:avLst/>
          </a:prstGeom>
        </p:spPr>
        <p:txBody>
          <a:bodyPr vert="horz" lIns="0" tIns="0" rIns="0" bIns="0">
            <a:normAutofit/>
          </a:bodyPr>
          <a:lstStyle>
            <a:lvl1pPr marL="0" indent="0">
              <a:buNone/>
              <a:defRPr sz="1200" b="1" i="0" kern="0" cap="none" spc="0" baseline="0">
                <a:solidFill>
                  <a:srgbClr val="4BFFA7"/>
                </a:solidFill>
                <a:latin typeface="Arial" charset="0"/>
                <a:ea typeface="Arial" charset="0"/>
                <a:cs typeface="Arial" charset="0"/>
              </a:defRPr>
            </a:lvl1pPr>
          </a:lstStyle>
          <a:p>
            <a:pPr lvl="0"/>
            <a:r>
              <a:rPr lang="en-US" dirty="0"/>
              <a:t>Name</a:t>
            </a:r>
          </a:p>
        </p:txBody>
      </p:sp>
      <p:sp>
        <p:nvSpPr>
          <p:cNvPr id="14" name="Text Placeholder 10"/>
          <p:cNvSpPr>
            <a:spLocks noGrp="1"/>
          </p:cNvSpPr>
          <p:nvPr>
            <p:ph type="body" sz="quarter" idx="22" hasCustomPrompt="1"/>
          </p:nvPr>
        </p:nvSpPr>
        <p:spPr>
          <a:xfrm>
            <a:off x="359689" y="3883845"/>
            <a:ext cx="8436710" cy="161762"/>
          </a:xfrm>
          <a:prstGeom prst="rect">
            <a:avLst/>
          </a:prstGeom>
        </p:spPr>
        <p:txBody>
          <a:bodyPr vert="horz" lIns="0" tIns="0" rIns="0" bIns="0">
            <a:normAutofit/>
          </a:bodyPr>
          <a:lstStyle>
            <a:lvl1pPr marL="0" indent="0">
              <a:buNone/>
              <a:defRPr sz="1200" b="0" i="0" kern="0" cap="none" spc="0" baseline="0">
                <a:solidFill>
                  <a:schemeClr val="bg1"/>
                </a:solidFill>
                <a:latin typeface="Arial" charset="0"/>
                <a:ea typeface="Arial" charset="0"/>
                <a:cs typeface="Arial" charset="0"/>
              </a:defRPr>
            </a:lvl1pPr>
          </a:lstStyle>
          <a:p>
            <a:pPr lvl="0"/>
            <a:r>
              <a:rPr lang="en-US" dirty="0"/>
              <a:t>Title</a:t>
            </a:r>
          </a:p>
        </p:txBody>
      </p:sp>
      <p:sp>
        <p:nvSpPr>
          <p:cNvPr id="15" name="Text Placeholder 10"/>
          <p:cNvSpPr>
            <a:spLocks noGrp="1"/>
          </p:cNvSpPr>
          <p:nvPr>
            <p:ph type="body" sz="quarter" idx="23" hasCustomPrompt="1"/>
          </p:nvPr>
        </p:nvSpPr>
        <p:spPr>
          <a:xfrm>
            <a:off x="359689" y="4211749"/>
            <a:ext cx="8436710" cy="161762"/>
          </a:xfrm>
          <a:prstGeom prst="rect">
            <a:avLst/>
          </a:prstGeom>
        </p:spPr>
        <p:txBody>
          <a:bodyPr vert="horz" lIns="0" tIns="0" rIns="0" bIns="0">
            <a:normAutofit/>
          </a:bodyPr>
          <a:lstStyle>
            <a:lvl1pPr marL="0" indent="0">
              <a:buNone/>
              <a:defRPr sz="1200" b="0" i="0" kern="0" cap="none" spc="0" baseline="0">
                <a:solidFill>
                  <a:schemeClr val="bg1"/>
                </a:solidFill>
                <a:latin typeface="Arial" charset="0"/>
                <a:ea typeface="Arial" charset="0"/>
                <a:cs typeface="Arial" charset="0"/>
              </a:defRPr>
            </a:lvl1pPr>
          </a:lstStyle>
          <a:p>
            <a:pPr lvl="0"/>
            <a:r>
              <a:rPr lang="en-US"/>
              <a:t>Email</a:t>
            </a:r>
            <a:endParaRPr lang="en-US" dirty="0"/>
          </a:p>
        </p:txBody>
      </p:sp>
      <p:sp>
        <p:nvSpPr>
          <p:cNvPr id="28" name="Text Placeholder 10"/>
          <p:cNvSpPr>
            <a:spLocks noGrp="1"/>
          </p:cNvSpPr>
          <p:nvPr>
            <p:ph type="body" sz="quarter" idx="24" hasCustomPrompt="1"/>
          </p:nvPr>
        </p:nvSpPr>
        <p:spPr>
          <a:xfrm>
            <a:off x="359688" y="4397213"/>
            <a:ext cx="8436710" cy="161762"/>
          </a:xfrm>
          <a:prstGeom prst="rect">
            <a:avLst/>
          </a:prstGeom>
        </p:spPr>
        <p:txBody>
          <a:bodyPr vert="horz" lIns="0" tIns="0" rIns="0" bIns="0">
            <a:normAutofit/>
          </a:bodyPr>
          <a:lstStyle>
            <a:lvl1pPr marL="0" indent="0">
              <a:buNone/>
              <a:defRPr sz="1200" b="0" i="0" kern="0" cap="none" spc="0" baseline="0">
                <a:solidFill>
                  <a:schemeClr val="bg1"/>
                </a:solidFill>
                <a:latin typeface="Arial" charset="0"/>
                <a:ea typeface="Arial" charset="0"/>
                <a:cs typeface="Arial" charset="0"/>
              </a:defRPr>
            </a:lvl1pPr>
          </a:lstStyle>
          <a:p>
            <a:pPr lvl="0"/>
            <a:r>
              <a:rPr lang="en-US" dirty="0"/>
              <a:t>Phone Number</a:t>
            </a:r>
          </a:p>
        </p:txBody>
      </p:sp>
      <p:sp>
        <p:nvSpPr>
          <p:cNvPr id="16" name="Text Placeholder 10"/>
          <p:cNvSpPr>
            <a:spLocks noGrp="1"/>
          </p:cNvSpPr>
          <p:nvPr>
            <p:ph type="body" sz="quarter" idx="25" hasCustomPrompt="1"/>
          </p:nvPr>
        </p:nvSpPr>
        <p:spPr>
          <a:xfrm>
            <a:off x="359688" y="4556583"/>
            <a:ext cx="8436710" cy="161762"/>
          </a:xfrm>
          <a:prstGeom prst="rect">
            <a:avLst/>
          </a:prstGeom>
        </p:spPr>
        <p:txBody>
          <a:bodyPr vert="horz" lIns="0" tIns="0" rIns="0" bIns="0">
            <a:normAutofit/>
          </a:bodyPr>
          <a:lstStyle>
            <a:lvl1pPr marL="0" indent="0">
              <a:buNone/>
              <a:defRPr sz="1200" b="0" i="0" kern="0" cap="none" spc="0" baseline="0">
                <a:solidFill>
                  <a:schemeClr val="bg1"/>
                </a:solidFill>
                <a:latin typeface="Arial" charset="0"/>
                <a:ea typeface="Arial" charset="0"/>
                <a:cs typeface="Arial" charset="0"/>
              </a:defRPr>
            </a:lvl1pPr>
          </a:lstStyle>
          <a:p>
            <a:pPr lvl="0"/>
            <a:r>
              <a:rPr lang="en-US" dirty="0"/>
              <a:t>Website</a:t>
            </a:r>
          </a:p>
        </p:txBody>
      </p:sp>
      <p:sp>
        <p:nvSpPr>
          <p:cNvPr id="22" name="Text Placeholder 10"/>
          <p:cNvSpPr>
            <a:spLocks noGrp="1"/>
          </p:cNvSpPr>
          <p:nvPr>
            <p:ph type="body" sz="quarter" idx="26" hasCustomPrompt="1"/>
          </p:nvPr>
        </p:nvSpPr>
        <p:spPr>
          <a:xfrm>
            <a:off x="365840" y="2414860"/>
            <a:ext cx="8406498" cy="304643"/>
          </a:xfrm>
          <a:prstGeom prst="rect">
            <a:avLst/>
          </a:prstGeom>
        </p:spPr>
        <p:txBody>
          <a:bodyPr vert="horz" lIns="0" tIns="0" rIns="0" bIns="0">
            <a:normAutofit/>
          </a:bodyPr>
          <a:lstStyle>
            <a:lvl1pPr marL="0" indent="0">
              <a:buNone/>
              <a:defRPr sz="1800" b="1" i="0" kern="0" cap="none" spc="0" baseline="0">
                <a:solidFill>
                  <a:srgbClr val="4BFDA9"/>
                </a:solidFill>
                <a:latin typeface="Arial" charset="0"/>
                <a:ea typeface="Arial" charset="0"/>
                <a:cs typeface="Arial" charset="0"/>
              </a:defRPr>
            </a:lvl1pPr>
          </a:lstStyle>
          <a:p>
            <a:pPr lvl="0"/>
            <a:r>
              <a:rPr lang="en-US" dirty="0"/>
              <a:t>PROJECT TITLE GOES HERE</a:t>
            </a:r>
          </a:p>
        </p:txBody>
      </p:sp>
      <p:sp>
        <p:nvSpPr>
          <p:cNvPr id="23" name="Text Placeholder 10"/>
          <p:cNvSpPr>
            <a:spLocks noGrp="1"/>
          </p:cNvSpPr>
          <p:nvPr>
            <p:ph type="body" sz="quarter" idx="27" hasCustomPrompt="1"/>
          </p:nvPr>
        </p:nvSpPr>
        <p:spPr>
          <a:xfrm>
            <a:off x="365840" y="2726347"/>
            <a:ext cx="8406498" cy="214346"/>
          </a:xfrm>
          <a:prstGeom prst="rect">
            <a:avLst/>
          </a:prstGeom>
        </p:spPr>
        <p:txBody>
          <a:bodyPr vert="horz" lIns="0" tIns="0" rIns="0" bIns="0">
            <a:normAutofit/>
          </a:bodyPr>
          <a:lstStyle>
            <a:lvl1pPr marL="0" indent="0">
              <a:buNone/>
              <a:defRPr sz="1350" b="0" i="0" kern="0" cap="none" spc="0" baseline="0">
                <a:solidFill>
                  <a:schemeClr val="bg1"/>
                </a:solidFill>
                <a:latin typeface="Arial" charset="0"/>
                <a:ea typeface="Arial" charset="0"/>
                <a:cs typeface="Arial" charset="0"/>
              </a:defRPr>
            </a:lvl1pPr>
          </a:lstStyle>
          <a:p>
            <a:pPr lvl="0"/>
            <a:r>
              <a:rPr lang="en-US" dirty="0"/>
              <a:t>PROJECT SUBTITLE GOES HERE</a:t>
            </a:r>
          </a:p>
        </p:txBody>
      </p:sp>
      <p:sp>
        <p:nvSpPr>
          <p:cNvPr id="24" name="Picture Placeholder 2"/>
          <p:cNvSpPr>
            <a:spLocks noGrp="1"/>
          </p:cNvSpPr>
          <p:nvPr>
            <p:ph type="pic" sz="quarter" idx="28" hasCustomPrompt="1"/>
          </p:nvPr>
        </p:nvSpPr>
        <p:spPr>
          <a:xfrm>
            <a:off x="365840" y="1866540"/>
            <a:ext cx="2377359" cy="473063"/>
          </a:xfrm>
        </p:spPr>
        <p:txBody>
          <a:bodyPr/>
          <a:lstStyle>
            <a:lvl1pPr marL="0" indent="0">
              <a:buNone/>
              <a:defRPr baseline="0">
                <a:solidFill>
                  <a:schemeClr val="accent1"/>
                </a:solidFill>
              </a:defRPr>
            </a:lvl1pPr>
          </a:lstStyle>
          <a:p>
            <a:r>
              <a:rPr lang="en-US" dirty="0"/>
              <a:t>Client Logo</a:t>
            </a:r>
          </a:p>
        </p:txBody>
      </p:sp>
      <p:sp>
        <p:nvSpPr>
          <p:cNvPr id="25" name="Text Placeholder 10"/>
          <p:cNvSpPr>
            <a:spLocks noGrp="1"/>
          </p:cNvSpPr>
          <p:nvPr>
            <p:ph type="body" sz="quarter" idx="29" hasCustomPrompt="1"/>
          </p:nvPr>
        </p:nvSpPr>
        <p:spPr>
          <a:xfrm>
            <a:off x="365840" y="2938887"/>
            <a:ext cx="8406498" cy="214346"/>
          </a:xfrm>
          <a:prstGeom prst="rect">
            <a:avLst/>
          </a:prstGeom>
        </p:spPr>
        <p:txBody>
          <a:bodyPr vert="horz" lIns="0" tIns="0" rIns="0" bIns="0">
            <a:normAutofit/>
          </a:bodyPr>
          <a:lstStyle>
            <a:lvl1pPr marL="0" indent="0">
              <a:buNone/>
              <a:defRPr sz="1200" b="0" i="0" kern="0" cap="none" spc="0" baseline="0">
                <a:solidFill>
                  <a:schemeClr val="bg1"/>
                </a:solidFill>
                <a:latin typeface="Arial" charset="0"/>
                <a:ea typeface="Arial" charset="0"/>
                <a:cs typeface="Arial" charset="0"/>
              </a:defRPr>
            </a:lvl1pPr>
          </a:lstStyle>
          <a:p>
            <a:pPr lvl="0"/>
            <a:r>
              <a:rPr lang="en-US" dirty="0"/>
              <a:t>DATE GOES HERE</a:t>
            </a:r>
          </a:p>
        </p:txBody>
      </p:sp>
      <p:pic>
        <p:nvPicPr>
          <p:cNvPr id="21" name="Picture 20">
            <a:extLst>
              <a:ext uri="{FF2B5EF4-FFF2-40B4-BE49-F238E27FC236}">
                <a16:creationId xmlns:a16="http://schemas.microsoft.com/office/drawing/2014/main" id="{79076429-45C3-4145-B77A-00BBC1DA6830}"/>
              </a:ext>
            </a:extLst>
          </p:cNvPr>
          <p:cNvPicPr>
            <a:picLocks noChangeAspect="1"/>
          </p:cNvPicPr>
          <p:nvPr userDrawn="1"/>
        </p:nvPicPr>
        <p:blipFill>
          <a:blip r:embed="rId3"/>
          <a:stretch>
            <a:fillRect/>
          </a:stretch>
        </p:blipFill>
        <p:spPr>
          <a:xfrm>
            <a:off x="334037" y="481491"/>
            <a:ext cx="1849998" cy="633023"/>
          </a:xfrm>
          <a:prstGeom prst="rect">
            <a:avLst/>
          </a:prstGeom>
        </p:spPr>
      </p:pic>
    </p:spTree>
    <p:extLst>
      <p:ext uri="{BB962C8B-B14F-4D97-AF65-F5344CB8AC3E}">
        <p14:creationId xmlns:p14="http://schemas.microsoft.com/office/powerpoint/2010/main" val="19245678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1.xml"/><Relationship Id="rId18" Type="http://schemas.openxmlformats.org/officeDocument/2006/relationships/slideLayout" Target="../slideLayouts/slideLayout26.xml"/><Relationship Id="rId26" Type="http://schemas.openxmlformats.org/officeDocument/2006/relationships/slideLayout" Target="../slideLayouts/slideLayout34.xml"/><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5" Type="http://schemas.openxmlformats.org/officeDocument/2006/relationships/slideLayout" Target="../slideLayouts/slideLayout33.xml"/><Relationship Id="rId33" Type="http://schemas.openxmlformats.org/officeDocument/2006/relationships/image" Target="../media/image2.png"/><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29" Type="http://schemas.openxmlformats.org/officeDocument/2006/relationships/slideLayout" Target="../slideLayouts/slideLayout37.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24" Type="http://schemas.openxmlformats.org/officeDocument/2006/relationships/slideLayout" Target="../slideLayouts/slideLayout32.xml"/><Relationship Id="rId32" Type="http://schemas.openxmlformats.org/officeDocument/2006/relationships/theme" Target="../theme/theme2.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23" Type="http://schemas.openxmlformats.org/officeDocument/2006/relationships/slideLayout" Target="../slideLayouts/slideLayout31.xml"/><Relationship Id="rId28" Type="http://schemas.openxmlformats.org/officeDocument/2006/relationships/slideLayout" Target="../slideLayouts/slideLayout36.xml"/><Relationship Id="rId10" Type="http://schemas.openxmlformats.org/officeDocument/2006/relationships/slideLayout" Target="../slideLayouts/slideLayout18.xml"/><Relationship Id="rId19" Type="http://schemas.openxmlformats.org/officeDocument/2006/relationships/slideLayout" Target="../slideLayouts/slideLayout27.xml"/><Relationship Id="rId31" Type="http://schemas.openxmlformats.org/officeDocument/2006/relationships/slideLayout" Target="../slideLayouts/slideLayout39.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slideLayout" Target="../slideLayouts/slideLayout30.xml"/><Relationship Id="rId27" Type="http://schemas.openxmlformats.org/officeDocument/2006/relationships/slideLayout" Target="../slideLayouts/slideLayout35.xml"/><Relationship Id="rId30" Type="http://schemas.openxmlformats.org/officeDocument/2006/relationships/slideLayout" Target="../slideLayouts/slideLayout38.xml"/><Relationship Id="rId8"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10" Type="http://schemas.openxmlformats.org/officeDocument/2006/relationships/image" Target="../media/image25.png"/><Relationship Id="rId4" Type="http://schemas.openxmlformats.org/officeDocument/2006/relationships/slideLayout" Target="../slideLayouts/slideLayout43.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323850" y="1707654"/>
            <a:ext cx="8424863" cy="2952325"/>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398713" y="4783500"/>
            <a:ext cx="1350000" cy="360000"/>
          </a:xfrm>
          <a:prstGeom prst="rect">
            <a:avLst/>
          </a:prstGeom>
        </p:spPr>
        <p:txBody>
          <a:bodyPr vert="horz" lIns="0" tIns="0" rIns="0" bIns="0" rtlCol="0" anchor="ctr" anchorCtr="0">
            <a:noAutofit/>
          </a:bodyPr>
          <a:lstStyle>
            <a:lvl1pPr algn="r">
              <a:defRPr sz="750" b="1">
                <a:solidFill>
                  <a:schemeClr val="tx1"/>
                </a:solidFill>
                <a:latin typeface="Marianne" panose="02000000000000000000" pitchFamily="2" charset="0"/>
              </a:defRPr>
            </a:lvl1pPr>
          </a:lstStyle>
          <a:p>
            <a:fld id="{733122C9-A0B9-462F-8757-0847AD287B63}" type="slidenum">
              <a:rPr lang="fr-FR" smtClean="0"/>
              <a:pPr/>
              <a:t>‹N°›</a:t>
            </a:fld>
            <a:endParaRPr lang="fr-FR" dirty="0"/>
          </a:p>
        </p:txBody>
      </p:sp>
      <p:cxnSp>
        <p:nvCxnSpPr>
          <p:cNvPr id="10" name="Connecteur droit 9"/>
          <p:cNvCxnSpPr>
            <a:cxnSpLocks/>
          </p:cNvCxnSpPr>
          <p:nvPr/>
        </p:nvCxnSpPr>
        <p:spPr bwMode="gray">
          <a:xfrm>
            <a:off x="323850" y="47844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323850" y="951639"/>
            <a:ext cx="8424863" cy="539991"/>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id="{F8170561-5F7A-B046-81BE-E60E60355D4F}"/>
              </a:ext>
            </a:extLst>
          </p:cNvPr>
          <p:cNvSpPr>
            <a:spLocks noGrp="1"/>
          </p:cNvSpPr>
          <p:nvPr>
            <p:ph type="dt" sz="half" idx="2"/>
          </p:nvPr>
        </p:nvSpPr>
        <p:spPr>
          <a:xfrm>
            <a:off x="315703" y="4783500"/>
            <a:ext cx="2057400" cy="274637"/>
          </a:xfrm>
          <a:prstGeom prst="rect">
            <a:avLst/>
          </a:prstGeom>
        </p:spPr>
        <p:txBody>
          <a:bodyPr vert="horz" lIns="91440" tIns="45720" rIns="91440" bIns="45720" rtlCol="0" anchor="ctr"/>
          <a:lstStyle>
            <a:lvl1pPr algn="l">
              <a:defRPr sz="750" b="1">
                <a:solidFill>
                  <a:schemeClr val="tx1"/>
                </a:solidFill>
                <a:latin typeface="Marianne" panose="02000000000000000000" pitchFamily="2" charset="0"/>
              </a:defRPr>
            </a:lvl1pPr>
          </a:lstStyle>
          <a:p>
            <a:fld id="{B858D49A-5A7A-574D-A0ED-52B5C1EFA876}" type="datetime1">
              <a:rPr lang="fr-FR" cap="all" smtClean="0"/>
              <a:pPr/>
              <a:t>26/02/2024</a:t>
            </a:fld>
            <a:endParaRPr lang="fr-FR" cap="all" dirty="0"/>
          </a:p>
        </p:txBody>
      </p:sp>
      <p:cxnSp>
        <p:nvCxnSpPr>
          <p:cNvPr id="9" name="Connecteur droit 8">
            <a:extLst>
              <a:ext uri="{FF2B5EF4-FFF2-40B4-BE49-F238E27FC236}">
                <a16:creationId xmlns:a16="http://schemas.microsoft.com/office/drawing/2014/main" id="{E071FEB6-0E77-DD46-9DA0-C52EF51FC7F3}"/>
              </a:ext>
            </a:extLst>
          </p:cNvPr>
          <p:cNvCxnSpPr/>
          <p:nvPr/>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descr="Une image contenant texte, Police, capture d’écran, Graphique&#10;&#10;Description générée automatiquement">
            <a:extLst>
              <a:ext uri="{FF2B5EF4-FFF2-40B4-BE49-F238E27FC236}">
                <a16:creationId xmlns:a16="http://schemas.microsoft.com/office/drawing/2014/main" id="{E6A5F9CA-B702-8B3A-65BB-8D1987771A8E}"/>
              </a:ext>
            </a:extLst>
          </p:cNvPr>
          <p:cNvPicPr>
            <a:picLocks noChangeAspect="1"/>
          </p:cNvPicPr>
          <p:nvPr userDrawn="1"/>
        </p:nvPicPr>
        <p:blipFill>
          <a:blip r:embed="rId10"/>
          <a:stretch>
            <a:fillRect/>
          </a:stretch>
        </p:blipFill>
        <p:spPr>
          <a:xfrm>
            <a:off x="339997" y="168206"/>
            <a:ext cx="919635" cy="660939"/>
          </a:xfrm>
          <a:prstGeom prst="rect">
            <a:avLst/>
          </a:prstGeom>
        </p:spPr>
      </p:pic>
    </p:spTree>
    <p:extLst>
      <p:ext uri="{BB962C8B-B14F-4D97-AF65-F5344CB8AC3E}">
        <p14:creationId xmlns:p14="http://schemas.microsoft.com/office/powerpoint/2010/main" val="3585928067"/>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Lst>
  <p:hf hdr="0"/>
  <p:txStyles>
    <p:titleStyle>
      <a:lvl1pPr marL="14288" indent="0" algn="l" defTabSz="914400" rtl="0" eaLnBrk="1" latinLnBrk="0" hangingPunct="1">
        <a:lnSpc>
          <a:spcPct val="90000"/>
        </a:lnSpc>
        <a:spcBef>
          <a:spcPct val="0"/>
        </a:spcBef>
        <a:buNone/>
        <a:tabLst/>
        <a:defRPr sz="2500" b="1" kern="1200">
          <a:solidFill>
            <a:schemeClr val="tx1"/>
          </a:solidFill>
          <a:latin typeface="Marianne" panose="02000000000000000000" pitchFamily="2" charset="0"/>
          <a:ea typeface="+mj-ea"/>
          <a:cs typeface="+mj-cs"/>
        </a:defRPr>
      </a:lvl1pPr>
    </p:titleStyle>
    <p:body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190" y="263590"/>
            <a:ext cx="8436536" cy="470750"/>
          </a:xfrm>
          <a:prstGeom prst="rect">
            <a:avLst/>
          </a:prstGeom>
        </p:spPr>
        <p:txBody>
          <a:bodyPr vert="horz" lIns="0" tIns="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50191" y="978108"/>
            <a:ext cx="8436534" cy="351769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4"/>
          <p:cNvSpPr>
            <a:spLocks noGrp="1"/>
          </p:cNvSpPr>
          <p:nvPr>
            <p:ph type="sldNum" sz="quarter" idx="4"/>
          </p:nvPr>
        </p:nvSpPr>
        <p:spPr>
          <a:xfrm>
            <a:off x="8382001" y="4845325"/>
            <a:ext cx="404725" cy="164825"/>
          </a:xfrm>
          <a:prstGeom prst="rect">
            <a:avLst/>
          </a:prstGeom>
        </p:spPr>
        <p:txBody>
          <a:bodyPr vert="horz" lIns="0" tIns="0" rIns="0" bIns="0" rtlCol="0" anchor="b" anchorCtr="0"/>
          <a:lstStyle>
            <a:lvl1pPr algn="r">
              <a:defRPr sz="750" spc="0">
                <a:solidFill>
                  <a:schemeClr val="tx1">
                    <a:tint val="75000"/>
                  </a:schemeClr>
                </a:solidFill>
                <a:latin typeface="Arial" charset="0"/>
                <a:ea typeface="Arial" charset="0"/>
                <a:cs typeface="Arial" charset="0"/>
              </a:defRPr>
            </a:lvl1pPr>
          </a:lstStyle>
          <a:p>
            <a:fld id="{8B466926-FFCF-D849-BE20-83CC7D4E4416}" type="slidenum">
              <a:rPr lang="en-US" smtClean="0"/>
              <a:pPr/>
              <a:t>‹N°›</a:t>
            </a:fld>
            <a:endParaRPr lang="en-US" dirty="0"/>
          </a:p>
        </p:txBody>
      </p:sp>
      <p:pic>
        <p:nvPicPr>
          <p:cNvPr id="7" name="Picture 1">
            <a:extLst>
              <a:ext uri="{FF2B5EF4-FFF2-40B4-BE49-F238E27FC236}">
                <a16:creationId xmlns:a16="http://schemas.microsoft.com/office/drawing/2014/main" id="{135DAEE4-4F58-B94A-B71D-94651153E04C}"/>
              </a:ext>
            </a:extLst>
          </p:cNvPr>
          <p:cNvPicPr/>
          <p:nvPr userDrawn="1"/>
        </p:nvPicPr>
        <p:blipFill rotWithShape="1">
          <a:blip r:embed="rId33"/>
          <a:srcRect l="51202" t="41706" r="3429" b="32576"/>
          <a:stretch/>
        </p:blipFill>
        <p:spPr bwMode="auto">
          <a:xfrm>
            <a:off x="295275" y="4737389"/>
            <a:ext cx="969169" cy="2850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9620338"/>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 id="2147483838" r:id="rId15"/>
    <p:sldLayoutId id="2147483839" r:id="rId16"/>
    <p:sldLayoutId id="2147483840" r:id="rId17"/>
    <p:sldLayoutId id="2147483841" r:id="rId18"/>
    <p:sldLayoutId id="2147483842" r:id="rId19"/>
    <p:sldLayoutId id="2147483843" r:id="rId20"/>
    <p:sldLayoutId id="2147483844" r:id="rId21"/>
    <p:sldLayoutId id="2147483845" r:id="rId22"/>
    <p:sldLayoutId id="2147483846" r:id="rId23"/>
    <p:sldLayoutId id="2147483847" r:id="rId24"/>
    <p:sldLayoutId id="2147483848" r:id="rId25"/>
    <p:sldLayoutId id="2147483849" r:id="rId26"/>
    <p:sldLayoutId id="2147483850" r:id="rId27"/>
    <p:sldLayoutId id="2147483851" r:id="rId28"/>
    <p:sldLayoutId id="2147483852" r:id="rId29"/>
    <p:sldLayoutId id="2147483853" r:id="rId30"/>
    <p:sldLayoutId id="2147483854" r:id="rId31"/>
  </p:sldLayoutIdLst>
  <p:hf hdr="0" ftr="0" dt="0"/>
  <p:txStyles>
    <p:titleStyle>
      <a:lvl1pPr algn="l" defTabSz="342900" rtl="0" eaLnBrk="1" latinLnBrk="0" hangingPunct="1">
        <a:spcBef>
          <a:spcPct val="0"/>
        </a:spcBef>
        <a:buNone/>
        <a:defRPr sz="1800" b="1" i="0" kern="1200" cap="none" spc="0" baseline="0">
          <a:solidFill>
            <a:srgbClr val="3EAD95"/>
          </a:solidFill>
          <a:latin typeface="Arial" charset="0"/>
          <a:ea typeface="Arial" charset="0"/>
          <a:cs typeface="Arial" charset="0"/>
        </a:defRPr>
      </a:lvl1pPr>
    </p:titleStyle>
    <p:bodyStyle>
      <a:lvl1pPr marL="177404" indent="-177404" algn="l" defTabSz="342900" rtl="0" eaLnBrk="1" latinLnBrk="0" hangingPunct="1">
        <a:spcBef>
          <a:spcPct val="20000"/>
        </a:spcBef>
        <a:buClr>
          <a:srgbClr val="3EAD95"/>
        </a:buClr>
        <a:buFont typeface="Arial" panose="020B0604020202020204" pitchFamily="34" charset="0"/>
        <a:buChar char="•"/>
        <a:tabLst/>
        <a:defRPr sz="1350" b="0" i="0" kern="1200">
          <a:solidFill>
            <a:schemeClr val="tx1"/>
          </a:solidFill>
          <a:latin typeface="Arial" charset="0"/>
          <a:ea typeface="Arial" charset="0"/>
          <a:cs typeface="Arial" charset="0"/>
        </a:defRPr>
      </a:lvl1pPr>
      <a:lvl2pPr marL="471488" indent="-128588" algn="l" defTabSz="342900" rtl="0" eaLnBrk="1" latinLnBrk="0" hangingPunct="1">
        <a:spcBef>
          <a:spcPct val="20000"/>
        </a:spcBef>
        <a:buClr>
          <a:srgbClr val="3EAD95"/>
        </a:buClr>
        <a:buFont typeface="Arial" panose="020B0604020202020204" pitchFamily="34" charset="0"/>
        <a:buChar char="•"/>
        <a:tabLst/>
        <a:defRPr sz="1200" b="0" i="0" kern="1200">
          <a:solidFill>
            <a:schemeClr val="tx1"/>
          </a:solidFill>
          <a:latin typeface="Arial" charset="0"/>
          <a:ea typeface="Arial" charset="0"/>
          <a:cs typeface="Arial" charset="0"/>
        </a:defRPr>
      </a:lvl2pPr>
      <a:lvl3pPr marL="814388" indent="-128588" algn="l" defTabSz="342900" rtl="0" eaLnBrk="1" latinLnBrk="0" hangingPunct="1">
        <a:spcBef>
          <a:spcPct val="20000"/>
        </a:spcBef>
        <a:buClr>
          <a:srgbClr val="3EAD95"/>
        </a:buClr>
        <a:buFont typeface="Arial" panose="020B0604020202020204" pitchFamily="34" charset="0"/>
        <a:buChar char="•"/>
        <a:tabLst/>
        <a:defRPr sz="1050" b="0" i="0" kern="1200">
          <a:solidFill>
            <a:schemeClr val="tx1"/>
          </a:solidFill>
          <a:latin typeface="Arial" charset="0"/>
          <a:ea typeface="Arial" charset="0"/>
          <a:cs typeface="Arial" charset="0"/>
        </a:defRPr>
      </a:lvl3pPr>
      <a:lvl4pPr marL="1157288" indent="-128588" algn="l" defTabSz="342900" rtl="0" eaLnBrk="1" latinLnBrk="0" hangingPunct="1">
        <a:spcBef>
          <a:spcPct val="20000"/>
        </a:spcBef>
        <a:buClr>
          <a:srgbClr val="3EAD95"/>
        </a:buClr>
        <a:buFont typeface="Arial" panose="020B0604020202020204" pitchFamily="34" charset="0"/>
        <a:buChar char="•"/>
        <a:tabLst/>
        <a:defRPr sz="900" b="0" i="0" kern="1200">
          <a:solidFill>
            <a:schemeClr val="tx1"/>
          </a:solidFill>
          <a:latin typeface="Arial" charset="0"/>
          <a:ea typeface="Arial" charset="0"/>
          <a:cs typeface="Arial" charset="0"/>
        </a:defRPr>
      </a:lvl4pPr>
      <a:lvl5pPr marL="1500188" indent="-128588" algn="l" defTabSz="342900" rtl="0" eaLnBrk="1" latinLnBrk="0" hangingPunct="1">
        <a:spcBef>
          <a:spcPct val="20000"/>
        </a:spcBef>
        <a:buClr>
          <a:srgbClr val="3EAD95"/>
        </a:buClr>
        <a:buFont typeface="Arial" panose="020B0604020202020204" pitchFamily="34" charset="0"/>
        <a:buChar char="•"/>
        <a:tabLst/>
        <a:defRPr sz="825" b="0" i="0" kern="1200">
          <a:solidFill>
            <a:schemeClr val="tx1"/>
          </a:solidFill>
          <a:latin typeface="Arial" charset="0"/>
          <a:ea typeface="Arial" charset="0"/>
          <a:cs typeface="Arial"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323851" y="1707655"/>
            <a:ext cx="8424863" cy="2952325"/>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398713" y="4783500"/>
            <a:ext cx="1350000" cy="360000"/>
          </a:xfrm>
          <a:prstGeom prst="rect">
            <a:avLst/>
          </a:prstGeom>
        </p:spPr>
        <p:txBody>
          <a:bodyPr vert="horz" lIns="0" tIns="0" rIns="0" bIns="0" rtlCol="0" anchor="ctr" anchorCtr="0">
            <a:noAutofit/>
          </a:bodyPr>
          <a:lstStyle>
            <a:lvl1pPr algn="r">
              <a:defRPr sz="750" b="1">
                <a:solidFill>
                  <a:schemeClr val="tx1"/>
                </a:solidFill>
                <a:latin typeface="Marianne" panose="02000000000000000000" pitchFamily="2" charset="0"/>
              </a:defRPr>
            </a:lvl1pPr>
          </a:lstStyle>
          <a:p>
            <a:fld id="{733122C9-A0B9-462F-8757-0847AD287B63}" type="slidenum">
              <a:rPr lang="fr-FR" smtClean="0"/>
              <a:pPr/>
              <a:t>‹N°›</a:t>
            </a:fld>
            <a:endParaRPr lang="fr-FR" dirty="0"/>
          </a:p>
        </p:txBody>
      </p:sp>
      <p:cxnSp>
        <p:nvCxnSpPr>
          <p:cNvPr id="10" name="Connecteur droit 9"/>
          <p:cNvCxnSpPr>
            <a:cxnSpLocks/>
          </p:cNvCxnSpPr>
          <p:nvPr/>
        </p:nvCxnSpPr>
        <p:spPr bwMode="gray">
          <a:xfrm>
            <a:off x="323851" y="47844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323851" y="951640"/>
            <a:ext cx="8424863" cy="539991"/>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id="{F8170561-5F7A-B046-81BE-E60E60355D4F}"/>
              </a:ext>
            </a:extLst>
          </p:cNvPr>
          <p:cNvSpPr>
            <a:spLocks noGrp="1"/>
          </p:cNvSpPr>
          <p:nvPr>
            <p:ph type="dt" sz="half" idx="2"/>
          </p:nvPr>
        </p:nvSpPr>
        <p:spPr>
          <a:xfrm>
            <a:off x="315703" y="4783501"/>
            <a:ext cx="2057400" cy="274637"/>
          </a:xfrm>
          <a:prstGeom prst="rect">
            <a:avLst/>
          </a:prstGeom>
        </p:spPr>
        <p:txBody>
          <a:bodyPr vert="horz" lIns="91440" tIns="45720" rIns="91440" bIns="45720" rtlCol="0" anchor="ctr"/>
          <a:lstStyle>
            <a:lvl1pPr algn="l">
              <a:defRPr sz="750" b="1">
                <a:solidFill>
                  <a:schemeClr val="tx1"/>
                </a:solidFill>
                <a:latin typeface="Marianne" panose="02000000000000000000" pitchFamily="2" charset="0"/>
              </a:defRPr>
            </a:lvl1pPr>
          </a:lstStyle>
          <a:p>
            <a:fld id="{B858D49A-5A7A-574D-A0ED-52B5C1EFA876}" type="datetime1">
              <a:rPr lang="fr-FR" cap="all" smtClean="0"/>
              <a:pPr/>
              <a:t>26/02/2024</a:t>
            </a:fld>
            <a:endParaRPr lang="fr-FR" cap="all" dirty="0"/>
          </a:p>
        </p:txBody>
      </p:sp>
      <p:cxnSp>
        <p:nvCxnSpPr>
          <p:cNvPr id="9" name="Connecteur droit 8">
            <a:extLst>
              <a:ext uri="{FF2B5EF4-FFF2-40B4-BE49-F238E27FC236}">
                <a16:creationId xmlns:a16="http://schemas.microsoft.com/office/drawing/2014/main" id="{E071FEB6-0E77-DD46-9DA0-C52EF51FC7F3}"/>
              </a:ext>
            </a:extLst>
          </p:cNvPr>
          <p:cNvCxnSpPr/>
          <p:nvPr/>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Image 12"/>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351467" y="195486"/>
            <a:ext cx="750658" cy="473872"/>
          </a:xfrm>
          <a:prstGeom prst="rect">
            <a:avLst/>
          </a:prstGeom>
        </p:spPr>
      </p:pic>
    </p:spTree>
    <p:extLst>
      <p:ext uri="{BB962C8B-B14F-4D97-AF65-F5344CB8AC3E}">
        <p14:creationId xmlns:p14="http://schemas.microsoft.com/office/powerpoint/2010/main" val="1422344703"/>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Lst>
  <p:hf hdr="0"/>
  <p:txStyles>
    <p:titleStyle>
      <a:lvl1pPr marL="14288" indent="0" algn="l" defTabSz="914378" rtl="0" eaLnBrk="1" latinLnBrk="0" hangingPunct="1">
        <a:lnSpc>
          <a:spcPct val="90000"/>
        </a:lnSpc>
        <a:spcBef>
          <a:spcPct val="0"/>
        </a:spcBef>
        <a:buNone/>
        <a:tabLst/>
        <a:defRPr sz="2500" b="1" kern="1200">
          <a:solidFill>
            <a:schemeClr val="tx1"/>
          </a:solidFill>
          <a:latin typeface="Marianne" panose="02000000000000000000" pitchFamily="2" charset="0"/>
          <a:ea typeface="+mj-ea"/>
          <a:cs typeface="+mj-cs"/>
        </a:defRPr>
      </a:lvl1pPr>
    </p:titleStyle>
    <p:bodyStyle>
      <a:lvl1pPr marL="92073" indent="0" algn="l" defTabSz="914378"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41" indent="-171446" algn="l" defTabSz="914378"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37" indent="-171446" algn="l" defTabSz="914378"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32" indent="-171446" algn="l" defTabSz="914378"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27" indent="-171446" algn="l" defTabSz="914378"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320" indent="0" algn="l" defTabSz="914378" rtl="0" eaLnBrk="1" latinLnBrk="0" hangingPunct="1">
        <a:spcBef>
          <a:spcPct val="20000"/>
        </a:spcBef>
        <a:buFont typeface="Arial" pitchFamily="34" charset="0"/>
        <a:buNone/>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chart" Target="../charts/chart1.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1.jpg"/></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1.jpg"/><Relationship Id="rId4" Type="http://schemas.openxmlformats.org/officeDocument/2006/relationships/image" Target="../media/image4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chart" Target="../charts/chart6.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fr-FR" dirty="0"/>
              <a:t>Les Français ET LE NUMERIQUE </a:t>
            </a:r>
          </a:p>
          <a:p>
            <a:r>
              <a:rPr lang="fr-FR" dirty="0"/>
              <a:t>EN SANTE</a:t>
            </a:r>
          </a:p>
          <a:p>
            <a:r>
              <a:rPr lang="fr-FR" sz="2000" dirty="0"/>
              <a:t>Etudes quantitative et QUALITATIVE</a:t>
            </a:r>
          </a:p>
          <a:p>
            <a:r>
              <a:rPr lang="fr-FR" sz="1400" b="0" dirty="0"/>
              <a:t>Janvier 2024</a:t>
            </a:r>
          </a:p>
        </p:txBody>
      </p:sp>
      <p:sp>
        <p:nvSpPr>
          <p:cNvPr id="3" name="Espace réservé de la date 2"/>
          <p:cNvSpPr>
            <a:spLocks noGrp="1"/>
          </p:cNvSpPr>
          <p:nvPr>
            <p:ph type="dt" sz="half" idx="2"/>
          </p:nvPr>
        </p:nvSpPr>
        <p:spPr/>
        <p:txBody>
          <a:bodyPr/>
          <a:lstStyle/>
          <a:p>
            <a:fld id="{D7698221-35EF-134F-B87A-568DECC70F29}" type="datetime1">
              <a:rPr lang="fr-FR" cap="all" smtClean="0"/>
              <a:pPr/>
              <a:t>26/02/2024</a:t>
            </a:fld>
            <a:endParaRPr lang="fr-FR" cap="all" dirty="0"/>
          </a:p>
        </p:txBody>
      </p:sp>
      <p:sp>
        <p:nvSpPr>
          <p:cNvPr id="4" name="Espace réservé du numéro de diapositive 3"/>
          <p:cNvSpPr>
            <a:spLocks noGrp="1"/>
          </p:cNvSpPr>
          <p:nvPr>
            <p:ph type="sldNum" sz="quarter" idx="4"/>
          </p:nvPr>
        </p:nvSpPr>
        <p:spPr/>
        <p:txBody>
          <a:bodyPr/>
          <a:lstStyle/>
          <a:p>
            <a:fld id="{733122C9-A0B9-462F-8757-0847AD287B63}" type="slidenum">
              <a:rPr lang="fr-FR" smtClean="0"/>
              <a:pPr/>
              <a:t>1</a:t>
            </a:fld>
            <a:endParaRPr lang="fr-FR" dirty="0"/>
          </a:p>
        </p:txBody>
      </p:sp>
    </p:spTree>
    <p:extLst>
      <p:ext uri="{BB962C8B-B14F-4D97-AF65-F5344CB8AC3E}">
        <p14:creationId xmlns:p14="http://schemas.microsoft.com/office/powerpoint/2010/main" val="265554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10</a:t>
            </a:fld>
            <a:endParaRPr lang="fr-FR" dirty="0"/>
          </a:p>
        </p:txBody>
      </p:sp>
      <p:sp>
        <p:nvSpPr>
          <p:cNvPr id="4" name="Espace réservé de la date 3"/>
          <p:cNvSpPr>
            <a:spLocks noGrp="1"/>
          </p:cNvSpPr>
          <p:nvPr>
            <p:ph type="dt" sz="half" idx="2"/>
          </p:nvPr>
        </p:nvSpPr>
        <p:spPr/>
        <p:txBody>
          <a:bodyPr/>
          <a:lstStyle/>
          <a:p>
            <a:fld id="{0597CDB5-73DC-8641-8CC1-FAD9379FD627}" type="datetime1">
              <a:rPr lang="fr-FR" cap="all" smtClean="0"/>
              <a:pPr/>
              <a:t>26/02/2024</a:t>
            </a:fld>
            <a:endParaRPr lang="fr-FR" cap="all" dirty="0"/>
          </a:p>
        </p:txBody>
      </p:sp>
      <p:sp>
        <p:nvSpPr>
          <p:cNvPr id="7" name="Espace réservé du texte 4">
            <a:extLst>
              <a:ext uri="{FF2B5EF4-FFF2-40B4-BE49-F238E27FC236}">
                <a16:creationId xmlns:a16="http://schemas.microsoft.com/office/drawing/2014/main" id="{5EAE94FB-D0D7-598D-B853-8F20B37D01D3}"/>
              </a:ext>
            </a:extLst>
          </p:cNvPr>
          <p:cNvSpPr txBox="1">
            <a:spLocks/>
          </p:cNvSpPr>
          <p:nvPr/>
        </p:nvSpPr>
        <p:spPr>
          <a:xfrm>
            <a:off x="1219733" y="196153"/>
            <a:ext cx="7929527" cy="249516"/>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0"/>
              </a:spcAft>
            </a:pPr>
            <a:r>
              <a:rPr lang="fr-FR" b="1" dirty="0">
                <a:solidFill>
                  <a:schemeClr val="tx2"/>
                </a:solidFill>
              </a:rPr>
              <a:t>Les Français considèrent leurs données de santé comme particulièrement sensibles et redoutent qu’elles soient utilisées à des fins commerciales ou qu’elles fassent l’objet de piratage</a:t>
            </a:r>
          </a:p>
          <a:p>
            <a:pPr>
              <a:spcAft>
                <a:spcPts val="0"/>
              </a:spcAft>
            </a:pPr>
            <a:endParaRPr lang="fr-FR" b="1" dirty="0">
              <a:solidFill>
                <a:schemeClr val="tx2"/>
              </a:solidFill>
            </a:endParaRPr>
          </a:p>
        </p:txBody>
      </p:sp>
      <p:sp>
        <p:nvSpPr>
          <p:cNvPr id="11" name="ZoneTexte 10">
            <a:extLst>
              <a:ext uri="{FF2B5EF4-FFF2-40B4-BE49-F238E27FC236}">
                <a16:creationId xmlns:a16="http://schemas.microsoft.com/office/drawing/2014/main" id="{14449D73-BF46-29B5-0F3E-6FBAEEDC52E7}"/>
              </a:ext>
            </a:extLst>
          </p:cNvPr>
          <p:cNvSpPr txBox="1"/>
          <p:nvPr/>
        </p:nvSpPr>
        <p:spPr>
          <a:xfrm>
            <a:off x="1246253" y="771550"/>
            <a:ext cx="3469763" cy="1862048"/>
          </a:xfrm>
          <a:prstGeom prst="rect">
            <a:avLst/>
          </a:prstGeom>
          <a:noFill/>
        </p:spPr>
        <p:txBody>
          <a:bodyPr wrap="square" rtlCol="0">
            <a:spAutoFit/>
          </a:bodyPr>
          <a:lstStyle/>
          <a:p>
            <a:r>
              <a:rPr lang="fr-FR" sz="11500" b="1" dirty="0">
                <a:solidFill>
                  <a:schemeClr val="accent2">
                    <a:lumMod val="40000"/>
                    <a:lumOff val="60000"/>
                  </a:schemeClr>
                </a:solidFill>
                <a:latin typeface="Marianne" panose="02000000000000000000" pitchFamily="2" charset="0"/>
              </a:rPr>
              <a:t>86%</a:t>
            </a:r>
          </a:p>
        </p:txBody>
      </p:sp>
      <p:sp>
        <p:nvSpPr>
          <p:cNvPr id="12" name="ZoneTexte 11">
            <a:extLst>
              <a:ext uri="{FF2B5EF4-FFF2-40B4-BE49-F238E27FC236}">
                <a16:creationId xmlns:a16="http://schemas.microsoft.com/office/drawing/2014/main" id="{B41D51EE-9B5E-CC18-FF6D-4897A921EFED}"/>
              </a:ext>
            </a:extLst>
          </p:cNvPr>
          <p:cNvSpPr txBox="1"/>
          <p:nvPr/>
        </p:nvSpPr>
        <p:spPr>
          <a:xfrm>
            <a:off x="1270675" y="2475885"/>
            <a:ext cx="3060000" cy="600164"/>
          </a:xfrm>
          <a:prstGeom prst="rect">
            <a:avLst/>
          </a:prstGeom>
          <a:noFill/>
        </p:spPr>
        <p:txBody>
          <a:bodyPr wrap="square" rtlCol="0">
            <a:spAutoFit/>
          </a:bodyPr>
          <a:lstStyle/>
          <a:p>
            <a:pPr algn="just"/>
            <a:r>
              <a:rPr lang="fr-FR" sz="1100" dirty="0">
                <a:latin typeface="Marianne" panose="02000000000000000000" pitchFamily="2" charset="0"/>
              </a:rPr>
              <a:t>des Français considèrent que leurs </a:t>
            </a:r>
            <a:r>
              <a:rPr lang="fr-FR" sz="1100" b="1" dirty="0">
                <a:latin typeface="Marianne" panose="02000000000000000000" pitchFamily="2" charset="0"/>
              </a:rPr>
              <a:t>données personnelles </a:t>
            </a:r>
            <a:r>
              <a:rPr lang="fr-FR" sz="1100" dirty="0">
                <a:latin typeface="Marianne" panose="02000000000000000000" pitchFamily="2" charset="0"/>
              </a:rPr>
              <a:t>de santé sont des </a:t>
            </a:r>
            <a:r>
              <a:rPr lang="fr-FR" sz="1100" b="1" dirty="0">
                <a:latin typeface="Marianne" panose="02000000000000000000" pitchFamily="2" charset="0"/>
              </a:rPr>
              <a:t>informations sensibles </a:t>
            </a:r>
          </a:p>
        </p:txBody>
      </p:sp>
      <p:sp>
        <p:nvSpPr>
          <p:cNvPr id="13" name="ZoneTexte 12">
            <a:extLst>
              <a:ext uri="{FF2B5EF4-FFF2-40B4-BE49-F238E27FC236}">
                <a16:creationId xmlns:a16="http://schemas.microsoft.com/office/drawing/2014/main" id="{99CC4852-E49A-E077-9AF7-31181886E7BE}"/>
              </a:ext>
            </a:extLst>
          </p:cNvPr>
          <p:cNvSpPr txBox="1"/>
          <p:nvPr/>
        </p:nvSpPr>
        <p:spPr>
          <a:xfrm>
            <a:off x="4918661" y="771550"/>
            <a:ext cx="3469763" cy="1862048"/>
          </a:xfrm>
          <a:prstGeom prst="rect">
            <a:avLst/>
          </a:prstGeom>
          <a:noFill/>
        </p:spPr>
        <p:txBody>
          <a:bodyPr wrap="square" rtlCol="0">
            <a:spAutoFit/>
          </a:bodyPr>
          <a:lstStyle/>
          <a:p>
            <a:r>
              <a:rPr lang="fr-FR" sz="11500" b="1" dirty="0">
                <a:solidFill>
                  <a:schemeClr val="accent2">
                    <a:lumMod val="40000"/>
                    <a:lumOff val="60000"/>
                  </a:schemeClr>
                </a:solidFill>
                <a:latin typeface="Marianne" panose="02000000000000000000" pitchFamily="2" charset="0"/>
              </a:rPr>
              <a:t>78%</a:t>
            </a:r>
          </a:p>
        </p:txBody>
      </p:sp>
      <p:sp>
        <p:nvSpPr>
          <p:cNvPr id="14" name="ZoneTexte 13">
            <a:extLst>
              <a:ext uri="{FF2B5EF4-FFF2-40B4-BE49-F238E27FC236}">
                <a16:creationId xmlns:a16="http://schemas.microsoft.com/office/drawing/2014/main" id="{166E81C3-3D22-691D-B359-1091A1BFE14C}"/>
              </a:ext>
            </a:extLst>
          </p:cNvPr>
          <p:cNvSpPr txBox="1"/>
          <p:nvPr/>
        </p:nvSpPr>
        <p:spPr>
          <a:xfrm>
            <a:off x="4918661" y="2475885"/>
            <a:ext cx="3060000" cy="600164"/>
          </a:xfrm>
          <a:prstGeom prst="rect">
            <a:avLst/>
          </a:prstGeom>
          <a:noFill/>
        </p:spPr>
        <p:txBody>
          <a:bodyPr wrap="square" rtlCol="0">
            <a:spAutoFit/>
          </a:bodyPr>
          <a:lstStyle/>
          <a:p>
            <a:pPr algn="just"/>
            <a:r>
              <a:rPr lang="fr-FR" sz="1100" dirty="0">
                <a:latin typeface="Marianne" panose="02000000000000000000" pitchFamily="2" charset="0"/>
              </a:rPr>
              <a:t>des Français </a:t>
            </a:r>
            <a:r>
              <a:rPr lang="fr-FR" sz="1100" b="1" dirty="0">
                <a:latin typeface="Marianne" panose="02000000000000000000" pitchFamily="2" charset="0"/>
              </a:rPr>
              <a:t>redoutent que des usages commerciaux </a:t>
            </a:r>
            <a:r>
              <a:rPr lang="fr-FR" sz="1100" dirty="0">
                <a:latin typeface="Marianne" panose="02000000000000000000" pitchFamily="2" charset="0"/>
              </a:rPr>
              <a:t>soient faits de leurs données de santé</a:t>
            </a:r>
          </a:p>
        </p:txBody>
      </p:sp>
      <p:sp>
        <p:nvSpPr>
          <p:cNvPr id="15" name="Google Shape;1056;g1ec46bcaa1e_0_307">
            <a:extLst>
              <a:ext uri="{FF2B5EF4-FFF2-40B4-BE49-F238E27FC236}">
                <a16:creationId xmlns:a16="http://schemas.microsoft.com/office/drawing/2014/main" id="{FDF7B2BB-AFA6-25E9-F60C-3128E665407C}"/>
              </a:ext>
            </a:extLst>
          </p:cNvPr>
          <p:cNvSpPr/>
          <p:nvPr/>
        </p:nvSpPr>
        <p:spPr>
          <a:xfrm>
            <a:off x="1219733" y="3182156"/>
            <a:ext cx="3059999" cy="1304488"/>
          </a:xfrm>
          <a:prstGeom prst="wedgeRoundRectCallout">
            <a:avLst>
              <a:gd name="adj1" fmla="val 5883"/>
              <a:gd name="adj2" fmla="val -56756"/>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1000" i="1" dirty="0">
                <a:solidFill>
                  <a:schemeClr val="tx1">
                    <a:lumMod val="65000"/>
                    <a:lumOff val="35000"/>
                  </a:schemeClr>
                </a:solidFill>
                <a:latin typeface="Marianne" panose="02000000000000000000" pitchFamily="2" charset="0"/>
                <a:sym typeface="Century Gothic"/>
              </a:rPr>
              <a:t>« Il faut faire attention au hacking sur les données sensibles. Quand même, c'est ton corps, ta vie, ta santé, si on les revend ça peut se retourner contre toi. C'est gagnant perdant, ça peut nous sauver la vie, mais on peut être </a:t>
            </a:r>
            <a:r>
              <a:rPr lang="fr-FR" sz="1000" i="1" dirty="0" err="1">
                <a:solidFill>
                  <a:schemeClr val="tx1">
                    <a:lumMod val="65000"/>
                    <a:lumOff val="35000"/>
                  </a:schemeClr>
                </a:solidFill>
                <a:latin typeface="Marianne" panose="02000000000000000000" pitchFamily="2" charset="0"/>
                <a:sym typeface="Century Gothic"/>
              </a:rPr>
              <a:t>hacké</a:t>
            </a:r>
            <a:r>
              <a:rPr lang="fr-FR" sz="1000" i="1" dirty="0">
                <a:solidFill>
                  <a:schemeClr val="tx1">
                    <a:lumMod val="65000"/>
                    <a:lumOff val="35000"/>
                  </a:schemeClr>
                </a:solidFill>
                <a:latin typeface="Marianne" panose="02000000000000000000" pitchFamily="2" charset="0"/>
                <a:sym typeface="Century Gothic"/>
              </a:rPr>
              <a:t>. » </a:t>
            </a:r>
            <a:r>
              <a:rPr lang="fr-FR" sz="1000" dirty="0">
                <a:solidFill>
                  <a:schemeClr val="tx1">
                    <a:lumMod val="65000"/>
                    <a:lumOff val="35000"/>
                  </a:schemeClr>
                </a:solidFill>
                <a:latin typeface="Marianne" panose="02000000000000000000" pitchFamily="2" charset="0"/>
                <a:sym typeface="Century Gothic"/>
              </a:rPr>
              <a:t>(- de 35 ans, CSP -, Paris)</a:t>
            </a:r>
          </a:p>
        </p:txBody>
      </p:sp>
      <p:sp>
        <p:nvSpPr>
          <p:cNvPr id="16" name="Google Shape;1056;g1ec46bcaa1e_0_307">
            <a:extLst>
              <a:ext uri="{FF2B5EF4-FFF2-40B4-BE49-F238E27FC236}">
                <a16:creationId xmlns:a16="http://schemas.microsoft.com/office/drawing/2014/main" id="{E019B6A9-2595-E82A-8598-765F353A781B}"/>
              </a:ext>
            </a:extLst>
          </p:cNvPr>
          <p:cNvSpPr/>
          <p:nvPr/>
        </p:nvSpPr>
        <p:spPr>
          <a:xfrm>
            <a:off x="4918661" y="3182156"/>
            <a:ext cx="3121495" cy="1336946"/>
          </a:xfrm>
          <a:prstGeom prst="wedgeRoundRectCallout">
            <a:avLst>
              <a:gd name="adj1" fmla="val 5553"/>
              <a:gd name="adj2" fmla="val -53442"/>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1000" i="1" dirty="0">
                <a:solidFill>
                  <a:schemeClr val="tx1">
                    <a:lumMod val="65000"/>
                    <a:lumOff val="35000"/>
                  </a:schemeClr>
                </a:solidFill>
                <a:latin typeface="Marianne" panose="02000000000000000000" pitchFamily="2" charset="0"/>
                <a:sym typeface="Century Gothic"/>
              </a:rPr>
              <a:t>« Je me demande jusqu’à quel point les documents qu’on envoie sont partagés avec d’autres… Ok le document ils l’ont, mais derrière est-ce que ça peut pas avoir une incidence sur une assurance en parallèle ? Qui a le droit d’accéder à mes données ? » </a:t>
            </a:r>
            <a:r>
              <a:rPr lang="fr-FR" sz="1000" dirty="0">
                <a:solidFill>
                  <a:schemeClr val="tx1">
                    <a:lumMod val="65000"/>
                    <a:lumOff val="35000"/>
                  </a:schemeClr>
                </a:solidFill>
                <a:latin typeface="Marianne" panose="02000000000000000000" pitchFamily="2" charset="0"/>
                <a:sym typeface="Century Gothic"/>
              </a:rPr>
              <a:t>(35-49 ans, CSP+, Paris)</a:t>
            </a:r>
          </a:p>
        </p:txBody>
      </p:sp>
    </p:spTree>
    <p:extLst>
      <p:ext uri="{BB962C8B-B14F-4D97-AF65-F5344CB8AC3E}">
        <p14:creationId xmlns:p14="http://schemas.microsoft.com/office/powerpoint/2010/main" val="3027387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a:extLst>
              <a:ext uri="{FF2B5EF4-FFF2-40B4-BE49-F238E27FC236}">
                <a16:creationId xmlns:a16="http://schemas.microsoft.com/office/drawing/2014/main" id="{12A28701-2558-50BE-34DB-A4F0D9917408}"/>
              </a:ext>
            </a:extLst>
          </p:cNvPr>
          <p:cNvPicPr>
            <a:picLocks noChangeAspect="1"/>
          </p:cNvPicPr>
          <p:nvPr/>
        </p:nvPicPr>
        <p:blipFill>
          <a:blip r:embed="rId2">
            <a:alphaModFix/>
          </a:blip>
          <a:stretch>
            <a:fillRect/>
          </a:stretch>
        </p:blipFill>
        <p:spPr>
          <a:xfrm>
            <a:off x="192054" y="3507854"/>
            <a:ext cx="449996" cy="416034"/>
          </a:xfrm>
          <a:prstGeom prst="rect">
            <a:avLst/>
          </a:prstGeom>
        </p:spPr>
      </p:pic>
      <p:sp>
        <p:nvSpPr>
          <p:cNvPr id="2" name="Espace réservé du numéro de diapositive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75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4" name="Espace réservé de la date 3"/>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597CDB5-73DC-8641-8CC1-FAD9379FD627}" type="datetime1">
              <a:rPr kumimoji="0" lang="fr-FR" sz="750" b="1"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26/02/2024</a:t>
            </a:fld>
            <a:endParaRPr kumimoji="0" lang="fr-FR" sz="750" b="1"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7" name="Espace réservé du texte 4">
            <a:extLst>
              <a:ext uri="{FF2B5EF4-FFF2-40B4-BE49-F238E27FC236}">
                <a16:creationId xmlns:a16="http://schemas.microsoft.com/office/drawing/2014/main" id="{5EAE94FB-D0D7-598D-B853-8F20B37D01D3}"/>
              </a:ext>
            </a:extLst>
          </p:cNvPr>
          <p:cNvSpPr txBox="1">
            <a:spLocks/>
          </p:cNvSpPr>
          <p:nvPr/>
        </p:nvSpPr>
        <p:spPr>
          <a:xfrm>
            <a:off x="1214473" y="123478"/>
            <a:ext cx="7894031" cy="249516"/>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2075" marR="0" lvl="0" indent="0" algn="l" defTabSz="914400" rtl="0" eaLnBrk="1" fontAlgn="auto" latinLnBrk="0" hangingPunct="1">
              <a:lnSpc>
                <a:spcPct val="100000"/>
              </a:lnSpc>
              <a:spcBef>
                <a:spcPts val="0"/>
              </a:spcBef>
              <a:spcAft>
                <a:spcPts val="500"/>
              </a:spcAft>
              <a:buClrTx/>
              <a:buSzTx/>
              <a:buFont typeface="Arial" pitchFamily="34" charset="0"/>
              <a:buNone/>
              <a:tabLst/>
              <a:defRPr/>
            </a:pPr>
            <a:r>
              <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rPr>
              <a:t>Si les Français évoquent spontanément une préoccupation pour la sécurité de leurs données, leurs pratiques de stockage n’en reste pas moins diversifiées et souvent peu systématisées</a:t>
            </a:r>
          </a:p>
        </p:txBody>
      </p:sp>
      <p:sp>
        <p:nvSpPr>
          <p:cNvPr id="8" name="Google Shape;1081;g29f987ace92_0_74">
            <a:extLst>
              <a:ext uri="{FF2B5EF4-FFF2-40B4-BE49-F238E27FC236}">
                <a16:creationId xmlns:a16="http://schemas.microsoft.com/office/drawing/2014/main" id="{C5DAA5E2-003B-F83B-F26E-2EFFED623A16}"/>
              </a:ext>
            </a:extLst>
          </p:cNvPr>
          <p:cNvSpPr txBox="1">
            <a:spLocks/>
          </p:cNvSpPr>
          <p:nvPr/>
        </p:nvSpPr>
        <p:spPr>
          <a:xfrm>
            <a:off x="792000" y="1155946"/>
            <a:ext cx="3780000" cy="2522848"/>
          </a:xfrm>
          <a:prstGeom prst="rect">
            <a:avLst/>
          </a:prstGeom>
          <a:noFill/>
          <a:ln>
            <a:noFill/>
          </a:ln>
        </p:spPr>
        <p:txBody>
          <a:bodyPr spcFirstLastPara="1" wrap="square" lIns="0" tIns="0" rIns="0" bIns="0" anchor="t" anchorCtr="0">
            <a:noAutofit/>
          </a:bodyPr>
          <a:lstStyle>
            <a:lvl1pPr marL="236538" indent="-236538" algn="l" defTabSz="457200" rtl="0" eaLnBrk="1" latinLnBrk="0" hangingPunct="1">
              <a:spcBef>
                <a:spcPct val="20000"/>
              </a:spcBef>
              <a:buClr>
                <a:srgbClr val="3EAD95"/>
              </a:buClr>
              <a:buFont typeface="Arial" panose="020B0604020202020204" pitchFamily="34" charset="0"/>
              <a:buChar char="•"/>
              <a:tabLst/>
              <a:defRPr sz="1800" b="0" i="0" kern="1200">
                <a:solidFill>
                  <a:schemeClr val="tx1"/>
                </a:solidFill>
                <a:latin typeface="Arial" charset="0"/>
                <a:ea typeface="Arial" charset="0"/>
                <a:cs typeface="Arial" charset="0"/>
              </a:defRPr>
            </a:lvl1pPr>
            <a:lvl2pPr marL="628650" indent="-171450" algn="l" defTabSz="457200" rtl="0" eaLnBrk="1" latinLnBrk="0" hangingPunct="1">
              <a:spcBef>
                <a:spcPct val="20000"/>
              </a:spcBef>
              <a:buClr>
                <a:srgbClr val="3EAD95"/>
              </a:buClr>
              <a:buFont typeface="Arial" panose="020B0604020202020204" pitchFamily="34" charset="0"/>
              <a:buChar char="•"/>
              <a:tabLst/>
              <a:defRPr sz="1600" b="0" i="0" kern="1200">
                <a:solidFill>
                  <a:schemeClr val="tx1"/>
                </a:solidFill>
                <a:latin typeface="Arial" charset="0"/>
                <a:ea typeface="Arial" charset="0"/>
                <a:cs typeface="Arial" charset="0"/>
              </a:defRPr>
            </a:lvl2pPr>
            <a:lvl3pPr marL="1085850" indent="-171450" algn="l" defTabSz="457200" rtl="0" eaLnBrk="1" latinLnBrk="0" hangingPunct="1">
              <a:spcBef>
                <a:spcPct val="20000"/>
              </a:spcBef>
              <a:buClr>
                <a:srgbClr val="3EAD95"/>
              </a:buClr>
              <a:buFont typeface="Arial" panose="020B0604020202020204" pitchFamily="34" charset="0"/>
              <a:buChar char="•"/>
              <a:tabLst/>
              <a:defRPr sz="1400" b="0" i="0" kern="1200">
                <a:solidFill>
                  <a:schemeClr val="tx1"/>
                </a:solidFill>
                <a:latin typeface="Arial" charset="0"/>
                <a:ea typeface="Arial" charset="0"/>
                <a:cs typeface="Arial" charset="0"/>
              </a:defRPr>
            </a:lvl3pPr>
            <a:lvl4pPr marL="1543050" indent="-171450" algn="l" defTabSz="457200" rtl="0" eaLnBrk="1" latinLnBrk="0" hangingPunct="1">
              <a:spcBef>
                <a:spcPct val="20000"/>
              </a:spcBef>
              <a:buClr>
                <a:srgbClr val="3EAD95"/>
              </a:buClr>
              <a:buFont typeface="Arial" panose="020B0604020202020204" pitchFamily="34" charset="0"/>
              <a:buChar char="•"/>
              <a:tabLst/>
              <a:defRPr sz="1200" b="0" i="0" kern="1200">
                <a:solidFill>
                  <a:schemeClr val="tx1"/>
                </a:solidFill>
                <a:latin typeface="Arial" charset="0"/>
                <a:ea typeface="Arial" charset="0"/>
                <a:cs typeface="Arial" charset="0"/>
              </a:defRPr>
            </a:lvl4pPr>
            <a:lvl5pPr marL="2000250" indent="-171450" algn="l" defTabSz="457200" rtl="0" eaLnBrk="1" latinLnBrk="0" hangingPunct="1">
              <a:spcBef>
                <a:spcPct val="20000"/>
              </a:spcBef>
              <a:buClr>
                <a:srgbClr val="3EAD95"/>
              </a:buClr>
              <a:buFont typeface="Arial" panose="020B0604020202020204" pitchFamily="34" charset="0"/>
              <a:buChar char="•"/>
              <a:tabLst/>
              <a:defRPr sz="1100" b="0" i="0" kern="1200">
                <a:solidFill>
                  <a:schemeClr val="tx1"/>
                </a:solidFill>
                <a:latin typeface="Arial" charset="0"/>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just" defTabSz="457200" rtl="0" eaLnBrk="1" fontAlgn="auto" latinLnBrk="0" hangingPunct="1">
              <a:lnSpc>
                <a:spcPct val="115000"/>
              </a:lnSpc>
              <a:spcBef>
                <a:spcPts val="0"/>
              </a:spcBef>
              <a:spcAft>
                <a:spcPts val="0"/>
              </a:spcAft>
              <a:buClr>
                <a:srgbClr val="3EAD95"/>
              </a:buClr>
              <a:buSzTx/>
              <a:buFont typeface="Arial" panose="020B0604020202020204" pitchFamily="34" charset="0"/>
              <a:buNone/>
              <a:tabLst/>
              <a:defRPr/>
            </a:pP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Les </a:t>
            </a:r>
            <a:r>
              <a:rPr kumimoji="0" lang="fr-FR" sz="1200" b="1" i="0" u="none" strike="noStrike" kern="1200" cap="none" spc="0" normalizeH="0" baseline="0" noProof="0" dirty="0">
                <a:ln>
                  <a:noFill/>
                </a:ln>
                <a:solidFill>
                  <a:srgbClr val="000000"/>
                </a:solidFill>
                <a:effectLst/>
                <a:uLnTx/>
                <a:uFillTx/>
                <a:latin typeface="Marianne" panose="02000000000000000000" pitchFamily="2" charset="0"/>
                <a:cs typeface="Arial" charset="0"/>
              </a:rPr>
              <a:t>plus jeunes </a:t>
            </a: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sont logiquement les plus enclins à un </a:t>
            </a:r>
            <a:r>
              <a:rPr kumimoji="0" lang="fr-FR" sz="1200" b="1" i="0" u="none" strike="noStrike" kern="1200" cap="none" spc="0" normalizeH="0" baseline="0" noProof="0" dirty="0">
                <a:ln>
                  <a:noFill/>
                </a:ln>
                <a:solidFill>
                  <a:srgbClr val="000000"/>
                </a:solidFill>
                <a:effectLst/>
                <a:uLnTx/>
                <a:uFillTx/>
                <a:latin typeface="Marianne" panose="02000000000000000000" pitchFamily="2" charset="0"/>
                <a:cs typeface="Arial" charset="0"/>
              </a:rPr>
              <a:t>stockage numérique </a:t>
            </a:r>
            <a:r>
              <a:rPr kumimoji="0" lang="fr-FR" sz="1200" i="0" u="none" strike="noStrike" kern="1200" cap="none" spc="0" normalizeH="0" baseline="0" noProof="0" dirty="0">
                <a:ln>
                  <a:noFill/>
                </a:ln>
                <a:solidFill>
                  <a:srgbClr val="000000"/>
                </a:solidFill>
                <a:effectLst/>
                <a:uLnTx/>
                <a:uFillTx/>
                <a:latin typeface="Marianne" panose="02000000000000000000" pitchFamily="2" charset="0"/>
                <a:cs typeface="Arial" charset="0"/>
              </a:rPr>
              <a:t>(cloud). </a:t>
            </a: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Mais beaucoup ne trient pas, stockent de façon erratique sur </a:t>
            </a:r>
            <a:r>
              <a:rPr kumimoji="0" lang="fr-FR" sz="1200" b="1" i="0" u="none" strike="noStrike" kern="1200" cap="none" spc="0" normalizeH="0" baseline="0" noProof="0" dirty="0">
                <a:ln>
                  <a:noFill/>
                </a:ln>
                <a:solidFill>
                  <a:srgbClr val="000000"/>
                </a:solidFill>
                <a:effectLst/>
                <a:uLnTx/>
                <a:uFillTx/>
                <a:latin typeface="Marianne" panose="02000000000000000000" pitchFamily="2" charset="0"/>
                <a:cs typeface="Arial" charset="0"/>
              </a:rPr>
              <a:t>Doctolib</a:t>
            </a: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 sur les </a:t>
            </a:r>
            <a:r>
              <a:rPr kumimoji="0" lang="fr-FR" sz="1200" b="1" i="0" u="none" strike="noStrike" kern="1200" cap="none" spc="0" normalizeH="0" baseline="0" noProof="0" dirty="0">
                <a:ln>
                  <a:noFill/>
                </a:ln>
                <a:solidFill>
                  <a:srgbClr val="000000"/>
                </a:solidFill>
                <a:effectLst/>
                <a:uLnTx/>
                <a:uFillTx/>
                <a:latin typeface="Marianne" panose="02000000000000000000" pitchFamily="2" charset="0"/>
                <a:cs typeface="Arial" charset="0"/>
              </a:rPr>
              <a:t>applis des laboratoires</a:t>
            </a: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 et/ou dans leur </a:t>
            </a:r>
            <a:r>
              <a:rPr kumimoji="0" lang="fr-FR" sz="1200" b="1" i="0" u="none" strike="noStrike" kern="1200" cap="none" spc="0" normalizeH="0" baseline="0" noProof="0" dirty="0">
                <a:ln>
                  <a:noFill/>
                </a:ln>
                <a:solidFill>
                  <a:srgbClr val="000000"/>
                </a:solidFill>
                <a:effectLst/>
                <a:uLnTx/>
                <a:uFillTx/>
                <a:latin typeface="Marianne" panose="02000000000000000000" pitchFamily="2" charset="0"/>
                <a:cs typeface="Arial" charset="0"/>
              </a:rPr>
              <a:t>boîtes mails</a:t>
            </a: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a:t>
            </a:r>
          </a:p>
          <a:p>
            <a:pPr marL="0" marR="0" lvl="0" indent="0" algn="just" defTabSz="457200" rtl="0" eaLnBrk="1" fontAlgn="auto" latinLnBrk="0" hangingPunct="1">
              <a:lnSpc>
                <a:spcPct val="115000"/>
              </a:lnSpc>
              <a:spcBef>
                <a:spcPts val="0"/>
              </a:spcBef>
              <a:spcAft>
                <a:spcPts val="0"/>
              </a:spcAft>
              <a:buClr>
                <a:srgbClr val="3EAD95"/>
              </a:buClr>
              <a:buSzTx/>
              <a:buFont typeface="Arial" panose="020B0604020202020204" pitchFamily="34" charset="0"/>
              <a:buNone/>
              <a:tabLst/>
              <a:defRPr/>
            </a:pPr>
            <a:endPar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endParaRPr>
          </a:p>
          <a:p>
            <a:pPr marL="0" marR="0" lvl="0" indent="0" algn="just" defTabSz="457200" rtl="0" eaLnBrk="1" fontAlgn="auto" latinLnBrk="0" hangingPunct="1">
              <a:lnSpc>
                <a:spcPct val="115000"/>
              </a:lnSpc>
              <a:spcBef>
                <a:spcPts val="0"/>
              </a:spcBef>
              <a:spcAft>
                <a:spcPts val="0"/>
              </a:spcAft>
              <a:buClr>
                <a:srgbClr val="3EAD95"/>
              </a:buClr>
              <a:buSzTx/>
              <a:buFont typeface="Arial" panose="020B0604020202020204" pitchFamily="34" charset="0"/>
              <a:buNone/>
              <a:tabLst/>
              <a:defRPr/>
            </a:pP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Les </a:t>
            </a:r>
            <a:r>
              <a:rPr kumimoji="0" lang="fr-FR" sz="1200" b="1" i="0" u="none" strike="noStrike" kern="1200" cap="none" spc="0" normalizeH="0" baseline="0" noProof="0" dirty="0">
                <a:ln>
                  <a:noFill/>
                </a:ln>
                <a:solidFill>
                  <a:srgbClr val="000000"/>
                </a:solidFill>
                <a:effectLst/>
                <a:uLnTx/>
                <a:uFillTx/>
                <a:latin typeface="Marianne" panose="02000000000000000000" pitchFamily="2" charset="0"/>
                <a:cs typeface="Arial" charset="0"/>
              </a:rPr>
              <a:t>plus âgés </a:t>
            </a: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optent davantage pour le </a:t>
            </a:r>
            <a:r>
              <a:rPr kumimoji="0" lang="fr-FR" sz="1200" b="1" i="0" u="none" strike="noStrike" kern="1200" cap="none" spc="0" normalizeH="0" baseline="0" noProof="0" dirty="0">
                <a:ln>
                  <a:noFill/>
                </a:ln>
                <a:solidFill>
                  <a:srgbClr val="000000"/>
                </a:solidFill>
                <a:effectLst/>
                <a:uLnTx/>
                <a:uFillTx/>
                <a:latin typeface="Marianne" panose="02000000000000000000" pitchFamily="2" charset="0"/>
                <a:cs typeface="Arial" charset="0"/>
              </a:rPr>
              <a:t>stockage sur leur ordinateur</a:t>
            </a: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 avec différents dossiers (parfois un pour eux, un pour leurs enfants, un pour le proche aidé).</a:t>
            </a:r>
          </a:p>
          <a:p>
            <a:pPr marL="0" marR="0" lvl="0" indent="0" algn="just" defTabSz="457200" rtl="0" eaLnBrk="1" fontAlgn="auto" latinLnBrk="0" hangingPunct="1">
              <a:lnSpc>
                <a:spcPct val="115000"/>
              </a:lnSpc>
              <a:spcBef>
                <a:spcPts val="0"/>
              </a:spcBef>
              <a:spcAft>
                <a:spcPts val="0"/>
              </a:spcAft>
              <a:buClr>
                <a:srgbClr val="3EAD95"/>
              </a:buClr>
              <a:buSzTx/>
              <a:buFont typeface="Arial" panose="020B0604020202020204" pitchFamily="34" charset="0"/>
              <a:buNone/>
              <a:tabLst/>
              <a:defRPr/>
            </a:pPr>
            <a:endPar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endParaRPr>
          </a:p>
          <a:p>
            <a:pPr marL="0" marR="0" lvl="0" indent="0" algn="just" defTabSz="457200" rtl="0" eaLnBrk="1" fontAlgn="auto" latinLnBrk="0" hangingPunct="1">
              <a:lnSpc>
                <a:spcPct val="115000"/>
              </a:lnSpc>
              <a:spcBef>
                <a:spcPts val="0"/>
              </a:spcBef>
              <a:spcAft>
                <a:spcPts val="0"/>
              </a:spcAft>
              <a:buClr>
                <a:srgbClr val="3EAD95"/>
              </a:buClr>
              <a:buSzTx/>
              <a:buFont typeface="Arial" panose="020B0604020202020204" pitchFamily="34" charset="0"/>
              <a:buNone/>
              <a:tabLst/>
              <a:defRPr/>
            </a:pP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Le </a:t>
            </a:r>
            <a:r>
              <a:rPr kumimoji="0" lang="fr-FR" sz="1200" b="1" i="0" u="none" strike="noStrike" kern="1200" cap="none" spc="0" normalizeH="0" baseline="0" noProof="0" dirty="0">
                <a:ln>
                  <a:noFill/>
                </a:ln>
                <a:solidFill>
                  <a:srgbClr val="000000"/>
                </a:solidFill>
                <a:effectLst/>
                <a:uLnTx/>
                <a:uFillTx/>
                <a:latin typeface="Marianne" panose="02000000000000000000" pitchFamily="2" charset="0"/>
                <a:cs typeface="Arial" charset="0"/>
              </a:rPr>
              <a:t>papier n’a pas disparu </a:t>
            </a: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surtout chez les plus âgés: certains classent minutieusement les documents de santé papier quand d’autres renoncent à tout archivage… et perdent régulièrement leurs documents.</a:t>
            </a:r>
          </a:p>
        </p:txBody>
      </p:sp>
      <p:sp>
        <p:nvSpPr>
          <p:cNvPr id="13" name="Google Shape;1083;g29f987ace92_0_74">
            <a:extLst>
              <a:ext uri="{FF2B5EF4-FFF2-40B4-BE49-F238E27FC236}">
                <a16:creationId xmlns:a16="http://schemas.microsoft.com/office/drawing/2014/main" id="{56AF1A3F-138E-24B1-CF00-410F7569CBBA}"/>
              </a:ext>
            </a:extLst>
          </p:cNvPr>
          <p:cNvSpPr/>
          <p:nvPr/>
        </p:nvSpPr>
        <p:spPr>
          <a:xfrm>
            <a:off x="5004048" y="1196766"/>
            <a:ext cx="3780000" cy="733635"/>
          </a:xfrm>
          <a:prstGeom prst="wedgeRoundRectCallout">
            <a:avLst>
              <a:gd name="adj1" fmla="val -55756"/>
              <a:gd name="adj2" fmla="val 1388"/>
              <a:gd name="adj3" fmla="val 0"/>
            </a:avLst>
          </a:prstGeom>
          <a:solidFill>
            <a:srgbClr val="EDE8E3">
              <a:alpha val="50629"/>
            </a:srgbClr>
          </a:solidFill>
          <a:ln>
            <a:noFill/>
          </a:ln>
        </p:spPr>
        <p:txBody>
          <a:bodyPr spcFirstLastPara="1" wrap="square" lIns="91425" tIns="91425" rIns="91425" bIns="91425" anchor="ctr" anchorCtr="0">
            <a:noAutofit/>
          </a:bodyPr>
          <a:lstStyle/>
          <a:p>
            <a:pPr marL="0" marR="0" lvl="0" indent="0" algn="just" defTabSz="914400" rtl="0" eaLnBrk="1" fontAlgn="auto" latinLnBrk="0" hangingPunct="1">
              <a:lnSpc>
                <a:spcPct val="106999"/>
              </a:lnSpc>
              <a:spcAft>
                <a:spcPts val="0"/>
              </a:spcAft>
              <a:buClr>
                <a:srgbClr val="000000"/>
              </a:buClr>
              <a:buSzPts val="1100"/>
              <a:buFontTx/>
              <a:buNone/>
              <a:tabLst/>
              <a:defRPr/>
            </a:pPr>
            <a:r>
              <a:rPr kumimoji="0" lang="fr-FR" sz="1000" b="0" i="1"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 En numérique, les radios souvent je les </a:t>
            </a:r>
            <a:r>
              <a:rPr kumimoji="0" lang="fr-FR" sz="1000" b="0" i="1" u="none" strike="noStrike" kern="1200" cap="none" spc="0" normalizeH="0" baseline="0" noProof="0" dirty="0" err="1">
                <a:ln>
                  <a:noFill/>
                </a:ln>
                <a:solidFill>
                  <a:srgbClr val="000000">
                    <a:lumMod val="65000"/>
                    <a:lumOff val="35000"/>
                  </a:srgbClr>
                </a:solidFill>
                <a:effectLst/>
                <a:uLnTx/>
                <a:uFillTx/>
                <a:latin typeface="Marianne" panose="02000000000000000000" pitchFamily="2" charset="0"/>
                <a:ea typeface="+mn-ea"/>
                <a:cs typeface="+mn-cs"/>
                <a:sym typeface="Century Gothic"/>
              </a:rPr>
              <a:t>screenshote</a:t>
            </a:r>
            <a:r>
              <a:rPr kumimoji="0" lang="fr-FR" sz="1000" b="0" i="1"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 quand ils nous les envoient. Je l’enregistre dans mes photos. Après j’avoue, c’est mélangé à mes photos et je ne crée pas de dossier. » </a:t>
            </a:r>
            <a:r>
              <a:rPr kumimoji="0" lang="fr-FR" sz="1000" b="0"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(35-49 ans, CSP-, Tours)</a:t>
            </a:r>
          </a:p>
        </p:txBody>
      </p:sp>
      <p:sp>
        <p:nvSpPr>
          <p:cNvPr id="5" name="Google Shape;1083;g29f987ace92_0_74">
            <a:extLst>
              <a:ext uri="{FF2B5EF4-FFF2-40B4-BE49-F238E27FC236}">
                <a16:creationId xmlns:a16="http://schemas.microsoft.com/office/drawing/2014/main" id="{98A74A2B-642B-C2E9-7546-CAB327798431}"/>
              </a:ext>
            </a:extLst>
          </p:cNvPr>
          <p:cNvSpPr/>
          <p:nvPr/>
        </p:nvSpPr>
        <p:spPr>
          <a:xfrm>
            <a:off x="5004048" y="3140930"/>
            <a:ext cx="3780000" cy="578129"/>
          </a:xfrm>
          <a:prstGeom prst="wedgeRoundRectCallout">
            <a:avLst>
              <a:gd name="adj1" fmla="val -54068"/>
              <a:gd name="adj2" fmla="val 32753"/>
              <a:gd name="adj3" fmla="val 0"/>
            </a:avLst>
          </a:prstGeom>
          <a:solidFill>
            <a:srgbClr val="EDE8E3">
              <a:alpha val="50629"/>
            </a:srgbClr>
          </a:solidFill>
          <a:ln>
            <a:noFill/>
          </a:ln>
        </p:spPr>
        <p:txBody>
          <a:bodyPr spcFirstLastPara="1" wrap="square" lIns="91425" tIns="91425" rIns="91425" bIns="91425" anchor="ctr" anchorCtr="0">
            <a:noAutofit/>
          </a:bodyPr>
          <a:lstStyle/>
          <a:p>
            <a:pPr marL="0" marR="0" lvl="0" indent="0" algn="just" defTabSz="914400" rtl="0" eaLnBrk="1" fontAlgn="auto" latinLnBrk="0" hangingPunct="1">
              <a:lnSpc>
                <a:spcPct val="106999"/>
              </a:lnSpc>
              <a:spcAft>
                <a:spcPts val="0"/>
              </a:spcAft>
              <a:buClr>
                <a:srgbClr val="000000"/>
              </a:buClr>
              <a:buSzPts val="1100"/>
              <a:buFontTx/>
              <a:buNone/>
              <a:tabLst/>
              <a:defRPr/>
            </a:pPr>
            <a:r>
              <a:rPr kumimoji="0" lang="fr-FR" sz="1000" b="0" i="1" u="none" strike="noStrike" kern="1200" cap="none" spc="0" normalizeH="0" baseline="0" noProof="1">
                <a:ln>
                  <a:noFill/>
                </a:ln>
                <a:solidFill>
                  <a:srgbClr val="000000">
                    <a:lumMod val="65000"/>
                    <a:lumOff val="35000"/>
                  </a:srgbClr>
                </a:solidFill>
                <a:effectLst/>
                <a:uLnTx/>
                <a:uFillTx/>
                <a:latin typeface="Marianne" panose="02000000000000000000" pitchFamily="2" charset="0"/>
                <a:ea typeface="+mn-ea"/>
                <a:cs typeface="+mn-cs"/>
                <a:sym typeface="Century Gothic"/>
              </a:rPr>
              <a:t>« </a:t>
            </a:r>
            <a:r>
              <a:rPr kumimoji="0" lang="fr-FR" sz="1000" b="0" i="1"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Tout est conservé. Je trouve ça super, il y a 20 ans, on avait des résultats à droite ou à gauche, ça partait à Tataouine. »  </a:t>
            </a:r>
            <a:r>
              <a:rPr kumimoji="0" lang="fr-FR" sz="1000" b="0"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(+ 60 ans, CSP-, Lille)</a:t>
            </a:r>
          </a:p>
        </p:txBody>
      </p:sp>
      <p:sp>
        <p:nvSpPr>
          <p:cNvPr id="9" name="Google Shape;1083;g29f987ace92_0_74">
            <a:extLst>
              <a:ext uri="{FF2B5EF4-FFF2-40B4-BE49-F238E27FC236}">
                <a16:creationId xmlns:a16="http://schemas.microsoft.com/office/drawing/2014/main" id="{C6DD4A1B-D5A4-D04F-FD4E-47BEF5E817CD}"/>
              </a:ext>
            </a:extLst>
          </p:cNvPr>
          <p:cNvSpPr/>
          <p:nvPr/>
        </p:nvSpPr>
        <p:spPr>
          <a:xfrm>
            <a:off x="5004048" y="2217106"/>
            <a:ext cx="3780000" cy="578129"/>
          </a:xfrm>
          <a:prstGeom prst="wedgeRoundRectCallout">
            <a:avLst>
              <a:gd name="adj1" fmla="val -53225"/>
              <a:gd name="adj2" fmla="val 15359"/>
              <a:gd name="adj3" fmla="val 0"/>
            </a:avLst>
          </a:prstGeom>
          <a:solidFill>
            <a:srgbClr val="EDE8E3">
              <a:alpha val="50629"/>
            </a:srgbClr>
          </a:solidFill>
          <a:ln>
            <a:noFill/>
          </a:ln>
        </p:spPr>
        <p:txBody>
          <a:bodyPr spcFirstLastPara="1" wrap="square" lIns="91425" tIns="91425" rIns="91425" bIns="91425" anchor="ctr" anchorCtr="0">
            <a:noAutofit/>
          </a:bodyPr>
          <a:lstStyle/>
          <a:p>
            <a:pPr marL="0" marR="0" lvl="0" indent="0" algn="just" defTabSz="914400" rtl="0" eaLnBrk="1" fontAlgn="auto" latinLnBrk="0" hangingPunct="1">
              <a:lnSpc>
                <a:spcPct val="106999"/>
              </a:lnSpc>
              <a:spcAft>
                <a:spcPts val="0"/>
              </a:spcAft>
              <a:buClr>
                <a:srgbClr val="000000"/>
              </a:buClr>
              <a:buSzPts val="1100"/>
              <a:buFontTx/>
              <a:buNone/>
              <a:tabLst/>
              <a:defRPr/>
            </a:pPr>
            <a:r>
              <a:rPr kumimoji="0" lang="fr-FR" sz="1000" b="0" i="1"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 Tous mes rapports, mes radios, mes résultats d’examens, je mets sur un disque dur externe. Pour les protéger. » </a:t>
            </a:r>
            <a:r>
              <a:rPr kumimoji="0" lang="fr-FR" sz="1000" b="0"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(60 ans et plus, CSP+, Tours)</a:t>
            </a:r>
          </a:p>
        </p:txBody>
      </p:sp>
      <p:pic>
        <p:nvPicPr>
          <p:cNvPr id="14" name="Image 13" descr="Une image contenant clipart, Dessin animé, illustration, dessin humoristique&#10;&#10;Description générée automatiquement">
            <a:extLst>
              <a:ext uri="{FF2B5EF4-FFF2-40B4-BE49-F238E27FC236}">
                <a16:creationId xmlns:a16="http://schemas.microsoft.com/office/drawing/2014/main" id="{82457DA5-B82B-54D4-19B6-87C0727D0C11}"/>
              </a:ext>
            </a:extLst>
          </p:cNvPr>
          <p:cNvPicPr>
            <a:picLocks noChangeAspect="1"/>
          </p:cNvPicPr>
          <p:nvPr/>
        </p:nvPicPr>
        <p:blipFill>
          <a:blip r:embed="rId3">
            <a:alphaModFix/>
          </a:blip>
          <a:stretch>
            <a:fillRect/>
          </a:stretch>
        </p:blipFill>
        <p:spPr>
          <a:xfrm>
            <a:off x="209431" y="1205661"/>
            <a:ext cx="478001" cy="429985"/>
          </a:xfrm>
          <a:prstGeom prst="rect">
            <a:avLst/>
          </a:prstGeom>
        </p:spPr>
      </p:pic>
      <p:pic>
        <p:nvPicPr>
          <p:cNvPr id="22" name="Image 21" descr="Une image contenant sourire, clipart, illustration, Dessin animé&#10;&#10;Description générée automatiquement">
            <a:extLst>
              <a:ext uri="{FF2B5EF4-FFF2-40B4-BE49-F238E27FC236}">
                <a16:creationId xmlns:a16="http://schemas.microsoft.com/office/drawing/2014/main" id="{C8FAA6A7-18A3-C3B7-C981-97CF4743516C}"/>
              </a:ext>
            </a:extLst>
          </p:cNvPr>
          <p:cNvPicPr>
            <a:picLocks noChangeAspect="1"/>
          </p:cNvPicPr>
          <p:nvPr/>
        </p:nvPicPr>
        <p:blipFill>
          <a:blip r:embed="rId4">
            <a:alphaModFix/>
          </a:blip>
          <a:stretch>
            <a:fillRect/>
          </a:stretch>
        </p:blipFill>
        <p:spPr>
          <a:xfrm>
            <a:off x="225077" y="2494185"/>
            <a:ext cx="437605" cy="437605"/>
          </a:xfrm>
          <a:prstGeom prst="rect">
            <a:avLst/>
          </a:prstGeom>
        </p:spPr>
      </p:pic>
    </p:spTree>
    <p:extLst>
      <p:ext uri="{BB962C8B-B14F-4D97-AF65-F5344CB8AC3E}">
        <p14:creationId xmlns:p14="http://schemas.microsoft.com/office/powerpoint/2010/main" val="2391619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a:extLst>
              <a:ext uri="{FF2B5EF4-FFF2-40B4-BE49-F238E27FC236}">
                <a16:creationId xmlns:a16="http://schemas.microsoft.com/office/drawing/2014/main" id="{939CD14D-A2FB-AE41-E11A-0CEA17906D6E}"/>
              </a:ext>
            </a:extLst>
          </p:cNvPr>
          <p:cNvSpPr>
            <a:spLocks noGrp="1"/>
          </p:cNvSpPr>
          <p:nvPr>
            <p:ph type="pic" sz="quarter" idx="13"/>
          </p:nvPr>
        </p:nvSpPr>
        <p:spPr/>
      </p:sp>
      <p:sp>
        <p:nvSpPr>
          <p:cNvPr id="3" name="Espace réservé de la date 2">
            <a:extLst>
              <a:ext uri="{FF2B5EF4-FFF2-40B4-BE49-F238E27FC236}">
                <a16:creationId xmlns:a16="http://schemas.microsoft.com/office/drawing/2014/main" id="{CFCCDD0A-243C-543E-B55B-B95194D69209}"/>
              </a:ext>
            </a:extLst>
          </p:cNvPr>
          <p:cNvSpPr>
            <a:spLocks noGrp="1"/>
          </p:cNvSpPr>
          <p:nvPr>
            <p:ph type="dt" sz="half" idx="2"/>
          </p:nvPr>
        </p:nvSpPr>
        <p:spPr/>
        <p:txBody>
          <a:bodyPr/>
          <a:lstStyle/>
          <a:p>
            <a:fld id="{5F7325A3-5315-1B4B-A0D9-112471EB5837}" type="datetime1">
              <a:rPr lang="fr-FR" cap="all" smtClean="0"/>
              <a:pPr/>
              <a:t>26/02/2024</a:t>
            </a:fld>
            <a:endParaRPr lang="fr-FR" cap="all" dirty="0"/>
          </a:p>
        </p:txBody>
      </p:sp>
      <p:sp>
        <p:nvSpPr>
          <p:cNvPr id="4" name="Titre 3">
            <a:extLst>
              <a:ext uri="{FF2B5EF4-FFF2-40B4-BE49-F238E27FC236}">
                <a16:creationId xmlns:a16="http://schemas.microsoft.com/office/drawing/2014/main" id="{0916AAE2-16FD-F8A9-BEBF-2496AF1B5013}"/>
              </a:ext>
            </a:extLst>
          </p:cNvPr>
          <p:cNvSpPr>
            <a:spLocks noGrp="1"/>
          </p:cNvSpPr>
          <p:nvPr>
            <p:ph type="title"/>
          </p:nvPr>
        </p:nvSpPr>
        <p:spPr/>
        <p:txBody>
          <a:bodyPr>
            <a:normAutofit/>
          </a:bodyPr>
          <a:lstStyle/>
          <a:p>
            <a:pPr marL="0" indent="0" algn="just">
              <a:buNone/>
            </a:pPr>
            <a:r>
              <a:rPr lang="fr-FR" sz="3200" dirty="0">
                <a:ea typeface="Times New Roman" panose="02020603050405020304" pitchFamily="18" charset="0"/>
              </a:rPr>
              <a:t>3. </a:t>
            </a:r>
            <a:r>
              <a:rPr lang="fr-FR" sz="3200" b="1" dirty="0">
                <a:effectLst/>
                <a:ea typeface="Times New Roman" panose="02020603050405020304" pitchFamily="18" charset="0"/>
              </a:rPr>
              <a:t>Les </a:t>
            </a:r>
            <a:r>
              <a:rPr lang="fr-FR" sz="3200" dirty="0">
                <a:ea typeface="Times New Roman" panose="02020603050405020304" pitchFamily="18" charset="0"/>
              </a:rPr>
              <a:t>F</a:t>
            </a:r>
            <a:r>
              <a:rPr lang="fr-FR" sz="3200" b="1" dirty="0">
                <a:effectLst/>
                <a:ea typeface="Times New Roman" panose="02020603050405020304" pitchFamily="18" charset="0"/>
              </a:rPr>
              <a:t>rançais connaissent Mon Espace    	</a:t>
            </a:r>
            <a:r>
              <a:rPr lang="fr-FR" sz="3200" dirty="0">
                <a:ea typeface="Times New Roman" panose="02020603050405020304" pitchFamily="18" charset="0"/>
              </a:rPr>
              <a:t/>
            </a:r>
            <a:br>
              <a:rPr lang="fr-FR" sz="3200" dirty="0">
                <a:ea typeface="Times New Roman" panose="02020603050405020304" pitchFamily="18" charset="0"/>
              </a:rPr>
            </a:br>
            <a:r>
              <a:rPr lang="fr-FR" sz="3200" dirty="0">
                <a:ea typeface="Times New Roman" panose="02020603050405020304" pitchFamily="18" charset="0"/>
              </a:rPr>
              <a:t>S</a:t>
            </a:r>
            <a:r>
              <a:rPr lang="fr-FR" sz="3200" b="1" dirty="0">
                <a:effectLst/>
                <a:ea typeface="Times New Roman" panose="02020603050405020304" pitchFamily="18" charset="0"/>
              </a:rPr>
              <a:t>anté mais l’utilisent encore peu </a:t>
            </a:r>
            <a:endParaRPr lang="fr-FR" sz="3200" dirty="0"/>
          </a:p>
        </p:txBody>
      </p:sp>
      <p:sp>
        <p:nvSpPr>
          <p:cNvPr id="5" name="Espace réservé du numéro de diapositive 4">
            <a:extLst>
              <a:ext uri="{FF2B5EF4-FFF2-40B4-BE49-F238E27FC236}">
                <a16:creationId xmlns:a16="http://schemas.microsoft.com/office/drawing/2014/main" id="{18C9B9A2-B051-C69E-10CA-0D51C957EDD9}"/>
              </a:ext>
            </a:extLst>
          </p:cNvPr>
          <p:cNvSpPr>
            <a:spLocks noGrp="1"/>
          </p:cNvSpPr>
          <p:nvPr>
            <p:ph type="sldNum" sz="quarter" idx="4"/>
          </p:nvPr>
        </p:nvSpPr>
        <p:spPr/>
        <p:txBody>
          <a:bodyPr/>
          <a:lstStyle/>
          <a:p>
            <a:fld id="{733122C9-A0B9-462F-8757-0847AD287B63}" type="slidenum">
              <a:rPr lang="fr-FR" smtClean="0"/>
              <a:pPr/>
              <a:t>12</a:t>
            </a:fld>
            <a:endParaRPr lang="fr-FR" dirty="0"/>
          </a:p>
        </p:txBody>
      </p:sp>
    </p:spTree>
    <p:extLst>
      <p:ext uri="{BB962C8B-B14F-4D97-AF65-F5344CB8AC3E}">
        <p14:creationId xmlns:p14="http://schemas.microsoft.com/office/powerpoint/2010/main" val="1321964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Une image contenant texte, Police, capture d’écran, Graphique&#10;&#10;Description générée automatiquement">
            <a:extLst>
              <a:ext uri="{FF2B5EF4-FFF2-40B4-BE49-F238E27FC236}">
                <a16:creationId xmlns:a16="http://schemas.microsoft.com/office/drawing/2014/main" id="{D5C5D266-27AF-A81A-5FAF-90222F74BA57}"/>
              </a:ext>
            </a:extLst>
          </p:cNvPr>
          <p:cNvPicPr>
            <a:picLocks noChangeAspect="1"/>
          </p:cNvPicPr>
          <p:nvPr/>
        </p:nvPicPr>
        <p:blipFill>
          <a:blip r:embed="rId2"/>
          <a:stretch>
            <a:fillRect/>
          </a:stretch>
        </p:blipFill>
        <p:spPr>
          <a:xfrm>
            <a:off x="339997" y="168206"/>
            <a:ext cx="919635" cy="660939"/>
          </a:xfrm>
          <a:prstGeom prst="rect">
            <a:avLst/>
          </a:prstGeom>
        </p:spPr>
      </p:pic>
      <p:sp>
        <p:nvSpPr>
          <p:cNvPr id="2" name="Espace réservé du numéro de diapositive 1">
            <a:extLst>
              <a:ext uri="{FF2B5EF4-FFF2-40B4-BE49-F238E27FC236}">
                <a16:creationId xmlns:a16="http://schemas.microsoft.com/office/drawing/2014/main" id="{D617AEB2-60A7-2AB9-1C6C-46B2B009B247}"/>
              </a:ext>
            </a:extLst>
          </p:cNvPr>
          <p:cNvSpPr>
            <a:spLocks noGrp="1"/>
          </p:cNvSpPr>
          <p:nvPr>
            <p:ph type="sldNum" sz="quarter" idx="12"/>
          </p:nvPr>
        </p:nvSpPr>
        <p:spPr/>
        <p:txBody>
          <a:bodyPr/>
          <a:lstStyle/>
          <a:p>
            <a:fld id="{733122C9-A0B9-462F-8757-0847AD287B63}" type="slidenum">
              <a:rPr lang="fr-FR" smtClean="0"/>
              <a:pPr/>
              <a:t>13</a:t>
            </a:fld>
            <a:endParaRPr lang="fr-FR" dirty="0"/>
          </a:p>
        </p:txBody>
      </p:sp>
      <p:sp>
        <p:nvSpPr>
          <p:cNvPr id="3" name="Espace réservé de la date 2">
            <a:extLst>
              <a:ext uri="{FF2B5EF4-FFF2-40B4-BE49-F238E27FC236}">
                <a16:creationId xmlns:a16="http://schemas.microsoft.com/office/drawing/2014/main" id="{A8CA6316-4853-047F-93B0-428467D0D3A6}"/>
              </a:ext>
            </a:extLst>
          </p:cNvPr>
          <p:cNvSpPr>
            <a:spLocks noGrp="1"/>
          </p:cNvSpPr>
          <p:nvPr>
            <p:ph type="dt" sz="half" idx="2"/>
          </p:nvPr>
        </p:nvSpPr>
        <p:spPr/>
        <p:txBody>
          <a:bodyPr/>
          <a:lstStyle/>
          <a:p>
            <a:fld id="{6A4A60EE-9D13-3442-9796-E718C6343EC1}" type="datetime1">
              <a:rPr lang="fr-FR" cap="all" smtClean="0"/>
              <a:pPr/>
              <a:t>26/02/2024</a:t>
            </a:fld>
            <a:endParaRPr lang="fr-FR" cap="all" dirty="0"/>
          </a:p>
        </p:txBody>
      </p:sp>
      <p:sp>
        <p:nvSpPr>
          <p:cNvPr id="7" name="Espace réservé du texte 4">
            <a:extLst>
              <a:ext uri="{FF2B5EF4-FFF2-40B4-BE49-F238E27FC236}">
                <a16:creationId xmlns:a16="http://schemas.microsoft.com/office/drawing/2014/main" id="{E8A84320-BC19-F53D-69F0-A2037F9A8182}"/>
              </a:ext>
            </a:extLst>
          </p:cNvPr>
          <p:cNvSpPr txBox="1">
            <a:spLocks/>
          </p:cNvSpPr>
          <p:nvPr/>
        </p:nvSpPr>
        <p:spPr>
          <a:xfrm>
            <a:off x="1187624" y="222838"/>
            <a:ext cx="7848872" cy="332688"/>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b="1" dirty="0">
                <a:solidFill>
                  <a:schemeClr val="tx2"/>
                </a:solidFill>
              </a:rPr>
              <a:t>Près de la moitié des Français </a:t>
            </a:r>
            <a:r>
              <a:rPr lang="fr-FR" b="1" u="sng" dirty="0">
                <a:solidFill>
                  <a:schemeClr val="tx2"/>
                </a:solidFill>
              </a:rPr>
              <a:t>déclarent</a:t>
            </a:r>
            <a:r>
              <a:rPr lang="fr-FR" b="1" dirty="0">
                <a:solidFill>
                  <a:schemeClr val="tx2"/>
                </a:solidFill>
              </a:rPr>
              <a:t> avoir déjà utilisé le service « Mon espace santé », un chiffre très élevé au regard des activations réelles de comptes</a:t>
            </a:r>
          </a:p>
        </p:txBody>
      </p:sp>
      <p:sp>
        <p:nvSpPr>
          <p:cNvPr id="8" name="Rounded Rectangle 17">
            <a:extLst>
              <a:ext uri="{FF2B5EF4-FFF2-40B4-BE49-F238E27FC236}">
                <a16:creationId xmlns:a16="http://schemas.microsoft.com/office/drawing/2014/main" id="{1FEB7E8C-4D96-19D6-6384-267D48EC6E80}"/>
              </a:ext>
            </a:extLst>
          </p:cNvPr>
          <p:cNvSpPr/>
          <p:nvPr/>
        </p:nvSpPr>
        <p:spPr>
          <a:xfrm>
            <a:off x="-4015" y="1056736"/>
            <a:ext cx="9148016" cy="332688"/>
          </a:xfrm>
          <a:prstGeom prst="rect">
            <a:avLst/>
          </a:prstGeom>
          <a:solidFill>
            <a:srgbClr val="E6E6E6"/>
          </a:solidFill>
          <a:ln w="9525" cap="flat" cmpd="sng" algn="ctr">
            <a:noFill/>
            <a:prstDash val="solid"/>
          </a:ln>
          <a:effectLst/>
        </p:spPr>
        <p:txBody>
          <a:bodyPr rot="0" spcFirstLastPara="0" vertOverflow="overflow" horzOverflow="overflow" vert="horz" wrap="square" lIns="91440" tIns="91440" rIns="182880" bIns="91440" numCol="1" spcCol="0" rtlCol="0" fromWordArt="0" anchor="ctr" anchorCtr="0" forceAA="0" compatLnSpc="1">
            <a:prstTxWarp prst="textNoShape">
              <a:avLst/>
            </a:prstTxWarp>
            <a:noAutofit/>
          </a:bodyPr>
          <a:lstStyle/>
          <a:p>
            <a:pPr algn="just"/>
            <a:r>
              <a:rPr lang="fr-FR" sz="800" kern="0" dirty="0">
                <a:solidFill>
                  <a:srgbClr val="000403"/>
                </a:solidFill>
                <a:latin typeface="Marianne" panose="02000000000000000000" pitchFamily="2" charset="0"/>
              </a:rPr>
              <a:t>Et personnellement, avez-vous déjà entendu parler des sites, applications et solutions suivantes ?</a:t>
            </a:r>
          </a:p>
        </p:txBody>
      </p:sp>
      <p:sp>
        <p:nvSpPr>
          <p:cNvPr id="9" name="ZoneTexte 8">
            <a:extLst>
              <a:ext uri="{FF2B5EF4-FFF2-40B4-BE49-F238E27FC236}">
                <a16:creationId xmlns:a16="http://schemas.microsoft.com/office/drawing/2014/main" id="{94C9F362-3091-CCA9-61B2-391F635FB984}"/>
              </a:ext>
            </a:extLst>
          </p:cNvPr>
          <p:cNvSpPr txBox="1"/>
          <p:nvPr/>
        </p:nvSpPr>
        <p:spPr>
          <a:xfrm>
            <a:off x="-4007" y="1389425"/>
            <a:ext cx="1979712" cy="246221"/>
          </a:xfrm>
          <a:prstGeom prst="rect">
            <a:avLst/>
          </a:prstGeom>
          <a:noFill/>
        </p:spPr>
        <p:txBody>
          <a:bodyPr wrap="square" rtlCol="0">
            <a:noAutofit/>
          </a:bodyPr>
          <a:lstStyle/>
          <a:p>
            <a:r>
              <a:rPr lang="fr-FR" sz="750" dirty="0">
                <a:solidFill>
                  <a:srgbClr val="000403"/>
                </a:solidFill>
                <a:latin typeface="Marianne" panose="02000000000000000000" pitchFamily="2" charset="0"/>
              </a:rPr>
              <a:t>- À tous, en % - </a:t>
            </a:r>
          </a:p>
        </p:txBody>
      </p:sp>
      <p:pic>
        <p:nvPicPr>
          <p:cNvPr id="18" name="Image 17">
            <a:extLst>
              <a:ext uri="{FF2B5EF4-FFF2-40B4-BE49-F238E27FC236}">
                <a16:creationId xmlns:a16="http://schemas.microsoft.com/office/drawing/2014/main" id="{1C661A13-16B5-0072-A6EC-89F6B133B1B9}"/>
              </a:ext>
            </a:extLst>
          </p:cNvPr>
          <p:cNvPicPr>
            <a:picLocks noChangeAspect="1"/>
          </p:cNvPicPr>
          <p:nvPr/>
        </p:nvPicPr>
        <p:blipFill>
          <a:blip r:embed="rId3"/>
          <a:stretch>
            <a:fillRect/>
          </a:stretch>
        </p:blipFill>
        <p:spPr>
          <a:xfrm>
            <a:off x="539552" y="1487941"/>
            <a:ext cx="7821137" cy="3414574"/>
          </a:xfrm>
          <a:prstGeom prst="rect">
            <a:avLst/>
          </a:prstGeom>
        </p:spPr>
      </p:pic>
    </p:spTree>
    <p:extLst>
      <p:ext uri="{BB962C8B-B14F-4D97-AF65-F5344CB8AC3E}">
        <p14:creationId xmlns:p14="http://schemas.microsoft.com/office/powerpoint/2010/main" val="3233570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Graphique 18">
            <a:extLst>
              <a:ext uri="{FF2B5EF4-FFF2-40B4-BE49-F238E27FC236}">
                <a16:creationId xmlns:a16="http://schemas.microsoft.com/office/drawing/2014/main" id="{762FD5AB-5EEF-80B3-6FE3-1BC702935F40}"/>
              </a:ext>
            </a:extLst>
          </p:cNvPr>
          <p:cNvGraphicFramePr/>
          <p:nvPr>
            <p:extLst>
              <p:ext uri="{D42A27DB-BD31-4B8C-83A1-F6EECF244321}">
                <p14:modId xmlns:p14="http://schemas.microsoft.com/office/powerpoint/2010/main" val="497028423"/>
              </p:ext>
            </p:extLst>
          </p:nvPr>
        </p:nvGraphicFramePr>
        <p:xfrm>
          <a:off x="271080" y="1199614"/>
          <a:ext cx="4012888" cy="4396471"/>
        </p:xfrm>
        <a:graphic>
          <a:graphicData uri="http://schemas.openxmlformats.org/drawingml/2006/chart">
            <c:chart xmlns:c="http://schemas.openxmlformats.org/drawingml/2006/chart" xmlns:r="http://schemas.openxmlformats.org/officeDocument/2006/relationships" r:id="rId2"/>
          </a:graphicData>
        </a:graphic>
      </p:graphicFrame>
      <p:pic>
        <p:nvPicPr>
          <p:cNvPr id="13" name="Image 12" descr="Une image contenant Police, Graphique, conception, logo&#10;&#10;Description générée automatiquement">
            <a:extLst>
              <a:ext uri="{FF2B5EF4-FFF2-40B4-BE49-F238E27FC236}">
                <a16:creationId xmlns:a16="http://schemas.microsoft.com/office/drawing/2014/main" id="{3FCADE16-CE12-FD2D-7F6A-7E25066C2D9A}"/>
              </a:ext>
            </a:extLst>
          </p:cNvPr>
          <p:cNvPicPr>
            <a:picLocks noChangeAspect="1"/>
          </p:cNvPicPr>
          <p:nvPr/>
        </p:nvPicPr>
        <p:blipFill>
          <a:blip r:embed="rId3"/>
          <a:stretch>
            <a:fillRect/>
          </a:stretch>
        </p:blipFill>
        <p:spPr>
          <a:xfrm>
            <a:off x="385298" y="1481573"/>
            <a:ext cx="822439" cy="510778"/>
          </a:xfrm>
          <a:prstGeom prst="rect">
            <a:avLst/>
          </a:prstGeom>
        </p:spPr>
      </p:pic>
      <p:pic>
        <p:nvPicPr>
          <p:cNvPr id="5" name="Image 4" descr="Une image contenant texte, Police, capture d’écran, Graphique&#10;&#10;Description générée automatiquement">
            <a:extLst>
              <a:ext uri="{FF2B5EF4-FFF2-40B4-BE49-F238E27FC236}">
                <a16:creationId xmlns:a16="http://schemas.microsoft.com/office/drawing/2014/main" id="{F171617B-28CC-D6BB-C192-0BCC29B8A217}"/>
              </a:ext>
            </a:extLst>
          </p:cNvPr>
          <p:cNvPicPr>
            <a:picLocks noChangeAspect="1"/>
          </p:cNvPicPr>
          <p:nvPr/>
        </p:nvPicPr>
        <p:blipFill>
          <a:blip r:embed="rId4"/>
          <a:stretch>
            <a:fillRect/>
          </a:stretch>
        </p:blipFill>
        <p:spPr>
          <a:xfrm>
            <a:off x="339997" y="168206"/>
            <a:ext cx="919635" cy="660939"/>
          </a:xfrm>
          <a:prstGeom prst="rect">
            <a:avLst/>
          </a:prstGeom>
        </p:spPr>
      </p:pic>
      <p:sp>
        <p:nvSpPr>
          <p:cNvPr id="2" name="Espace réservé du numéro de diapositive 1">
            <a:extLst>
              <a:ext uri="{FF2B5EF4-FFF2-40B4-BE49-F238E27FC236}">
                <a16:creationId xmlns:a16="http://schemas.microsoft.com/office/drawing/2014/main" id="{82180325-66F0-125C-B125-A6092129868A}"/>
              </a:ext>
            </a:extLst>
          </p:cNvPr>
          <p:cNvSpPr>
            <a:spLocks noGrp="1"/>
          </p:cNvSpPr>
          <p:nvPr>
            <p:ph type="sldNum" sz="quarter" idx="12"/>
          </p:nvPr>
        </p:nvSpPr>
        <p:spPr/>
        <p:txBody>
          <a:bodyPr/>
          <a:lstStyle/>
          <a:p>
            <a:fld id="{733122C9-A0B9-462F-8757-0847AD287B63}" type="slidenum">
              <a:rPr lang="fr-FR" smtClean="0"/>
              <a:pPr/>
              <a:t>14</a:t>
            </a:fld>
            <a:endParaRPr lang="fr-FR" dirty="0"/>
          </a:p>
        </p:txBody>
      </p:sp>
      <p:sp>
        <p:nvSpPr>
          <p:cNvPr id="3" name="Espace réservé de la date 2">
            <a:extLst>
              <a:ext uri="{FF2B5EF4-FFF2-40B4-BE49-F238E27FC236}">
                <a16:creationId xmlns:a16="http://schemas.microsoft.com/office/drawing/2014/main" id="{0693DB46-27B9-4508-B4FB-BB94E984D0BD}"/>
              </a:ext>
            </a:extLst>
          </p:cNvPr>
          <p:cNvSpPr>
            <a:spLocks noGrp="1"/>
          </p:cNvSpPr>
          <p:nvPr>
            <p:ph type="dt" sz="half" idx="2"/>
          </p:nvPr>
        </p:nvSpPr>
        <p:spPr/>
        <p:txBody>
          <a:bodyPr/>
          <a:lstStyle/>
          <a:p>
            <a:fld id="{6A4A60EE-9D13-3442-9796-E718C6343EC1}" type="datetime1">
              <a:rPr lang="fr-FR" cap="all" smtClean="0"/>
              <a:pPr/>
              <a:t>26/02/2024</a:t>
            </a:fld>
            <a:endParaRPr lang="fr-FR" cap="all" dirty="0"/>
          </a:p>
        </p:txBody>
      </p:sp>
      <p:sp>
        <p:nvSpPr>
          <p:cNvPr id="7" name="Espace réservé du texte 4">
            <a:extLst>
              <a:ext uri="{FF2B5EF4-FFF2-40B4-BE49-F238E27FC236}">
                <a16:creationId xmlns:a16="http://schemas.microsoft.com/office/drawing/2014/main" id="{DF15E64D-BECA-5045-78C0-8FEAB4B8C917}"/>
              </a:ext>
            </a:extLst>
          </p:cNvPr>
          <p:cNvSpPr txBox="1">
            <a:spLocks/>
          </p:cNvSpPr>
          <p:nvPr/>
        </p:nvSpPr>
        <p:spPr>
          <a:xfrm>
            <a:off x="1187624" y="123478"/>
            <a:ext cx="7920880" cy="608069"/>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b="1" u="sng" dirty="0">
                <a:solidFill>
                  <a:schemeClr val="tx2"/>
                </a:solidFill>
              </a:rPr>
              <a:t>Parmi ceux qui déclarent avoir déjà utilisé </a:t>
            </a:r>
            <a:r>
              <a:rPr lang="fr-FR" b="1" dirty="0">
                <a:solidFill>
                  <a:schemeClr val="tx2"/>
                </a:solidFill>
              </a:rPr>
              <a:t>« Mon espace santé », la plupart estiment avoir activé leur profil et avoir accès aux différents services proposés</a:t>
            </a:r>
          </a:p>
        </p:txBody>
      </p:sp>
      <p:sp>
        <p:nvSpPr>
          <p:cNvPr id="6" name="Rounded Rectangle 17">
            <a:extLst>
              <a:ext uri="{FF2B5EF4-FFF2-40B4-BE49-F238E27FC236}">
                <a16:creationId xmlns:a16="http://schemas.microsoft.com/office/drawing/2014/main" id="{7F9F866A-E47A-48B5-CF40-D6E50C7B2E45}"/>
              </a:ext>
            </a:extLst>
          </p:cNvPr>
          <p:cNvSpPr/>
          <p:nvPr/>
        </p:nvSpPr>
        <p:spPr>
          <a:xfrm>
            <a:off x="-4015" y="836712"/>
            <a:ext cx="9148016" cy="270000"/>
          </a:xfrm>
          <a:prstGeom prst="rect">
            <a:avLst/>
          </a:prstGeom>
          <a:solidFill>
            <a:srgbClr val="E6E6E6"/>
          </a:solidFill>
          <a:ln w="9525" cap="flat" cmpd="sng" algn="ctr">
            <a:noFill/>
            <a:prstDash val="solid"/>
          </a:ln>
          <a:effectLst/>
        </p:spPr>
        <p:txBody>
          <a:bodyPr rot="0" spcFirstLastPara="0" vertOverflow="overflow" horzOverflow="overflow" vert="horz" wrap="square" lIns="91440" tIns="91440" rIns="182880" bIns="91440" numCol="1" spcCol="0" rtlCol="0" fromWordArt="0" anchor="ctr" anchorCtr="0" forceAA="0" compatLnSpc="1">
            <a:prstTxWarp prst="textNoShape">
              <a:avLst/>
            </a:prstTxWarp>
            <a:noAutofit/>
          </a:bodyPr>
          <a:lstStyle/>
          <a:p>
            <a:pPr algn="just"/>
            <a:r>
              <a:rPr lang="fr-FR" sz="800" kern="0" dirty="0">
                <a:solidFill>
                  <a:srgbClr val="000403"/>
                </a:solidFill>
                <a:latin typeface="Marianne" panose="02000000000000000000" pitchFamily="2" charset="0"/>
              </a:rPr>
              <a:t>Vous avez indiqué avoir déjà utilisé le service « Mon espace santé ». Plus précisément, laquelle des situations suivantes décrit le mieux la vôtre ? </a:t>
            </a:r>
          </a:p>
        </p:txBody>
      </p:sp>
      <p:sp>
        <p:nvSpPr>
          <p:cNvPr id="8" name="ZoneTexte 7">
            <a:extLst>
              <a:ext uri="{FF2B5EF4-FFF2-40B4-BE49-F238E27FC236}">
                <a16:creationId xmlns:a16="http://schemas.microsoft.com/office/drawing/2014/main" id="{EBF30A6D-04FB-F93E-A182-04E5CDED00E7}"/>
              </a:ext>
            </a:extLst>
          </p:cNvPr>
          <p:cNvSpPr txBox="1"/>
          <p:nvPr/>
        </p:nvSpPr>
        <p:spPr>
          <a:xfrm>
            <a:off x="-4008" y="1126942"/>
            <a:ext cx="5124647" cy="220672"/>
          </a:xfrm>
          <a:prstGeom prst="rect">
            <a:avLst/>
          </a:prstGeom>
          <a:noFill/>
        </p:spPr>
        <p:txBody>
          <a:bodyPr wrap="square" rtlCol="0">
            <a:noAutofit/>
          </a:bodyPr>
          <a:lstStyle>
            <a:defPPr>
              <a:defRPr lang="fr-FR"/>
            </a:defPPr>
            <a:lvl1pPr>
              <a:defRPr sz="750">
                <a:latin typeface="Marianne" panose="02000000000000000000" pitchFamily="2" charset="0"/>
              </a:defRPr>
            </a:lvl1pPr>
          </a:lstStyle>
          <a:p>
            <a:r>
              <a:rPr lang="fr-FR" dirty="0"/>
              <a:t>- Aux personnes qui déclarent avoir déjà utilisé le service « Mon espace santé », en % - </a:t>
            </a:r>
          </a:p>
        </p:txBody>
      </p:sp>
      <p:sp>
        <p:nvSpPr>
          <p:cNvPr id="14" name="ZoneTexte 13">
            <a:extLst>
              <a:ext uri="{FF2B5EF4-FFF2-40B4-BE49-F238E27FC236}">
                <a16:creationId xmlns:a16="http://schemas.microsoft.com/office/drawing/2014/main" id="{AF1A6492-0BA0-51EC-F603-1ADA35DD5628}"/>
              </a:ext>
            </a:extLst>
          </p:cNvPr>
          <p:cNvSpPr txBox="1"/>
          <p:nvPr/>
        </p:nvSpPr>
        <p:spPr>
          <a:xfrm>
            <a:off x="3029648" y="1420286"/>
            <a:ext cx="1948929" cy="510778"/>
          </a:xfrm>
          <a:prstGeom prst="roundRect">
            <a:avLst/>
          </a:prstGeom>
          <a:noFill/>
          <a:ln>
            <a:solidFill>
              <a:srgbClr val="D0CECE"/>
            </a:solidFill>
            <a:prstDash val="sysDot"/>
          </a:ln>
        </p:spPr>
        <p:txBody>
          <a:bodyPr wrap="square" lIns="0" tIns="0" rIns="0" bIns="0" rtlCol="0">
            <a:spAutoFit/>
          </a:bodyPr>
          <a:lstStyle/>
          <a:p>
            <a:pPr algn="ctr"/>
            <a:r>
              <a:rPr lang="fr-FR" sz="1000" i="1" dirty="0">
                <a:solidFill>
                  <a:srgbClr val="E7E6E6">
                    <a:lumMod val="10000"/>
                  </a:srgbClr>
                </a:solidFill>
                <a:latin typeface="Marianne" panose="02000000000000000000" pitchFamily="2" charset="0"/>
                <a:ea typeface="Arial" charset="0"/>
                <a:cs typeface="Arial" charset="0"/>
              </a:rPr>
              <a:t>Rappel : </a:t>
            </a:r>
            <a:r>
              <a:rPr lang="fr-FR" sz="1000" b="1" i="1" dirty="0">
                <a:solidFill>
                  <a:srgbClr val="3EAD95"/>
                </a:solidFill>
                <a:latin typeface="Marianne" panose="02000000000000000000" pitchFamily="2" charset="0"/>
                <a:ea typeface="Arial" charset="0"/>
                <a:cs typeface="Arial" charset="0"/>
              </a:rPr>
              <a:t>50%</a:t>
            </a:r>
            <a:r>
              <a:rPr lang="fr-FR" sz="1000" b="1" i="1" dirty="0">
                <a:solidFill>
                  <a:srgbClr val="D64449"/>
                </a:solidFill>
                <a:latin typeface="Marianne" panose="02000000000000000000" pitchFamily="2" charset="0"/>
                <a:ea typeface="Arial" charset="0"/>
                <a:cs typeface="Arial" charset="0"/>
              </a:rPr>
              <a:t> </a:t>
            </a:r>
            <a:r>
              <a:rPr lang="fr-FR" sz="1000" i="1" dirty="0">
                <a:solidFill>
                  <a:srgbClr val="E7E6E6">
                    <a:lumMod val="10000"/>
                  </a:srgbClr>
                </a:solidFill>
                <a:latin typeface="Marianne" panose="02000000000000000000" pitchFamily="2" charset="0"/>
                <a:ea typeface="Arial" charset="0"/>
                <a:cs typeface="Arial" charset="0"/>
              </a:rPr>
              <a:t>des Français déclarent avoir déjà utilisé « Mon espace santé »</a:t>
            </a:r>
          </a:p>
        </p:txBody>
      </p:sp>
      <p:sp>
        <p:nvSpPr>
          <p:cNvPr id="9" name="Rectangle 8">
            <a:extLst>
              <a:ext uri="{FF2B5EF4-FFF2-40B4-BE49-F238E27FC236}">
                <a16:creationId xmlns:a16="http://schemas.microsoft.com/office/drawing/2014/main" id="{408ABD3B-49F3-1152-FB3A-E00D1BD7AC9B}"/>
              </a:ext>
            </a:extLst>
          </p:cNvPr>
          <p:cNvSpPr/>
          <p:nvPr/>
        </p:nvSpPr>
        <p:spPr>
          <a:xfrm>
            <a:off x="5500725" y="3183767"/>
            <a:ext cx="3186103" cy="1368152"/>
          </a:xfrm>
          <a:prstGeom prst="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Marianne" panose="02000000000000000000" pitchFamily="2" charset="0"/>
              </a:rPr>
              <a:t>Indicateurs d’usage réel </a:t>
            </a:r>
          </a:p>
          <a:p>
            <a:pPr algn="ctr"/>
            <a:r>
              <a:rPr lang="fr-FR" sz="1400" b="1" dirty="0">
                <a:solidFill>
                  <a:schemeClr val="tx1"/>
                </a:solidFill>
                <a:latin typeface="Marianne" panose="02000000000000000000" pitchFamily="2" charset="0"/>
              </a:rPr>
              <a:t>de Mon Espace Santé </a:t>
            </a:r>
          </a:p>
          <a:p>
            <a:pPr algn="ctr"/>
            <a:r>
              <a:rPr lang="fr-FR" sz="1000" dirty="0">
                <a:solidFill>
                  <a:schemeClr val="tx1"/>
                </a:solidFill>
                <a:latin typeface="Marianne" panose="02000000000000000000" pitchFamily="2" charset="0"/>
              </a:rPr>
              <a:t>(source : Assurance Maladie)</a:t>
            </a:r>
            <a:br>
              <a:rPr lang="fr-FR" sz="1000" dirty="0">
                <a:solidFill>
                  <a:schemeClr val="tx1"/>
                </a:solidFill>
                <a:latin typeface="Marianne" panose="02000000000000000000" pitchFamily="2" charset="0"/>
              </a:rPr>
            </a:br>
            <a:r>
              <a:rPr lang="fr-FR" sz="1000" dirty="0">
                <a:solidFill>
                  <a:schemeClr val="tx1"/>
                </a:solidFill>
                <a:latin typeface="Marianne" panose="02000000000000000000" pitchFamily="2" charset="0"/>
              </a:rPr>
              <a:t/>
            </a:r>
            <a:br>
              <a:rPr lang="fr-FR" sz="1000" dirty="0">
                <a:solidFill>
                  <a:schemeClr val="tx1"/>
                </a:solidFill>
                <a:latin typeface="Marianne" panose="02000000000000000000" pitchFamily="2" charset="0"/>
              </a:rPr>
            </a:br>
            <a:r>
              <a:rPr lang="fr-FR" sz="1000" dirty="0">
                <a:solidFill>
                  <a:schemeClr val="tx1"/>
                </a:solidFill>
                <a:latin typeface="Marianne" panose="02000000000000000000" pitchFamily="2" charset="0"/>
              </a:rPr>
              <a:t>15% de la population l’a effectivement activé (base : ensemble des assurés)</a:t>
            </a:r>
          </a:p>
          <a:p>
            <a:pPr algn="ctr"/>
            <a:r>
              <a:rPr lang="fr-FR" sz="1000" dirty="0">
                <a:solidFill>
                  <a:schemeClr val="tx1"/>
                </a:solidFill>
                <a:latin typeface="Marianne" panose="02000000000000000000" pitchFamily="2" charset="0"/>
              </a:rPr>
              <a:t>350 000 utilisateurs / semaine</a:t>
            </a:r>
          </a:p>
        </p:txBody>
      </p:sp>
      <p:sp>
        <p:nvSpPr>
          <p:cNvPr id="11" name="ZoneTexte 10">
            <a:extLst>
              <a:ext uri="{FF2B5EF4-FFF2-40B4-BE49-F238E27FC236}">
                <a16:creationId xmlns:a16="http://schemas.microsoft.com/office/drawing/2014/main" id="{B7124BB3-1215-DFCA-A9A6-4FC689BCBC4E}"/>
              </a:ext>
            </a:extLst>
          </p:cNvPr>
          <p:cNvSpPr txBox="1"/>
          <p:nvPr/>
        </p:nvSpPr>
        <p:spPr>
          <a:xfrm>
            <a:off x="5840069" y="1615839"/>
            <a:ext cx="2507413" cy="1323439"/>
          </a:xfrm>
          <a:prstGeom prst="rect">
            <a:avLst/>
          </a:prstGeom>
          <a:solidFill>
            <a:schemeClr val="bg1"/>
          </a:solidFill>
        </p:spPr>
        <p:txBody>
          <a:bodyPr wrap="square" rtlCol="0">
            <a:spAutoFit/>
          </a:bodyPr>
          <a:lstStyle/>
          <a:p>
            <a:r>
              <a:rPr lang="fr-FR" sz="8000" b="1" dirty="0">
                <a:solidFill>
                  <a:schemeClr val="accent2"/>
                </a:solidFill>
                <a:latin typeface="Marianne" panose="02000000000000000000" pitchFamily="2" charset="0"/>
              </a:rPr>
              <a:t>35%</a:t>
            </a:r>
          </a:p>
        </p:txBody>
      </p:sp>
      <p:sp>
        <p:nvSpPr>
          <p:cNvPr id="10" name="Flèche : droite 9">
            <a:extLst>
              <a:ext uri="{FF2B5EF4-FFF2-40B4-BE49-F238E27FC236}">
                <a16:creationId xmlns:a16="http://schemas.microsoft.com/office/drawing/2014/main" id="{742A9096-55CF-453A-F8C8-6990EC01246C}"/>
              </a:ext>
            </a:extLst>
          </p:cNvPr>
          <p:cNvSpPr/>
          <p:nvPr/>
        </p:nvSpPr>
        <p:spPr>
          <a:xfrm>
            <a:off x="4209972" y="2871672"/>
            <a:ext cx="720041" cy="262308"/>
          </a:xfrm>
          <a:prstGeom prst="rightArrow">
            <a:avLst/>
          </a:prstGeom>
          <a:solidFill>
            <a:schemeClr val="tx2"/>
          </a:solidFill>
          <a:ln w="28575">
            <a:solidFill>
              <a:schemeClr val="tx2"/>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 name="ZoneTexte 16">
            <a:extLst>
              <a:ext uri="{FF2B5EF4-FFF2-40B4-BE49-F238E27FC236}">
                <a16:creationId xmlns:a16="http://schemas.microsoft.com/office/drawing/2014/main" id="{C1DB5ADF-A1DF-DD88-4FD8-2315F10420C6}"/>
              </a:ext>
            </a:extLst>
          </p:cNvPr>
          <p:cNvSpPr txBox="1"/>
          <p:nvPr/>
        </p:nvSpPr>
        <p:spPr>
          <a:xfrm>
            <a:off x="5851776" y="2720636"/>
            <a:ext cx="2680663" cy="461665"/>
          </a:xfrm>
          <a:prstGeom prst="rect">
            <a:avLst/>
          </a:prstGeom>
          <a:noFill/>
        </p:spPr>
        <p:txBody>
          <a:bodyPr wrap="square" rtlCol="0">
            <a:spAutoFit/>
          </a:bodyPr>
          <a:lstStyle/>
          <a:p>
            <a:r>
              <a:rPr lang="fr-FR" sz="1200" b="1" dirty="0">
                <a:latin typeface="Marianne" panose="02000000000000000000" pitchFamily="2" charset="0"/>
              </a:rPr>
              <a:t>des Français </a:t>
            </a:r>
            <a:r>
              <a:rPr lang="fr-FR" sz="1200" b="1" u="sng" dirty="0">
                <a:latin typeface="Marianne" panose="02000000000000000000" pitchFamily="2" charset="0"/>
              </a:rPr>
              <a:t>déclarent avoir activé </a:t>
            </a:r>
            <a:r>
              <a:rPr lang="fr-FR" sz="1200" b="1" dirty="0">
                <a:latin typeface="Marianne" panose="02000000000000000000" pitchFamily="2" charset="0"/>
              </a:rPr>
              <a:t>leur profil MES</a:t>
            </a:r>
          </a:p>
        </p:txBody>
      </p:sp>
      <p:grpSp>
        <p:nvGrpSpPr>
          <p:cNvPr id="4" name="Google Shape;152;p1">
            <a:extLst>
              <a:ext uri="{FF2B5EF4-FFF2-40B4-BE49-F238E27FC236}">
                <a16:creationId xmlns:a16="http://schemas.microsoft.com/office/drawing/2014/main" id="{0F3D4B30-535A-9394-9E09-358CDEC6349F}"/>
              </a:ext>
            </a:extLst>
          </p:cNvPr>
          <p:cNvGrpSpPr/>
          <p:nvPr/>
        </p:nvGrpSpPr>
        <p:grpSpPr>
          <a:xfrm>
            <a:off x="5234857" y="1342291"/>
            <a:ext cx="657765" cy="822894"/>
            <a:chOff x="5447363" y="1016200"/>
            <a:chExt cx="885225" cy="975750"/>
          </a:xfrm>
        </p:grpSpPr>
        <p:pic>
          <p:nvPicPr>
            <p:cNvPr id="12" name="Google Shape;153;p1">
              <a:extLst>
                <a:ext uri="{FF2B5EF4-FFF2-40B4-BE49-F238E27FC236}">
                  <a16:creationId xmlns:a16="http://schemas.microsoft.com/office/drawing/2014/main" id="{B78C01AD-EA20-C17D-9FD4-D80FF9FC5869}"/>
                </a:ext>
              </a:extLst>
            </p:cNvPr>
            <p:cNvPicPr preferRelativeResize="0"/>
            <p:nvPr/>
          </p:nvPicPr>
          <p:blipFill rotWithShape="1">
            <a:blip r:embed="rId5">
              <a:alphaModFix/>
            </a:blip>
            <a:srcRect/>
            <a:stretch/>
          </p:blipFill>
          <p:spPr>
            <a:xfrm>
              <a:off x="5447363" y="1106725"/>
              <a:ext cx="885225" cy="885225"/>
            </a:xfrm>
            <a:prstGeom prst="rect">
              <a:avLst/>
            </a:prstGeom>
            <a:noFill/>
            <a:ln>
              <a:noFill/>
            </a:ln>
          </p:spPr>
        </p:pic>
        <p:pic>
          <p:nvPicPr>
            <p:cNvPr id="15" name="Google Shape;154;p1" descr="image">
              <a:extLst>
                <a:ext uri="{FF2B5EF4-FFF2-40B4-BE49-F238E27FC236}">
                  <a16:creationId xmlns:a16="http://schemas.microsoft.com/office/drawing/2014/main" id="{27AB9390-D163-B6E5-6BB1-63E329A800C0}"/>
                </a:ext>
              </a:extLst>
            </p:cNvPr>
            <p:cNvPicPr preferRelativeResize="0"/>
            <p:nvPr/>
          </p:nvPicPr>
          <p:blipFill rotWithShape="1">
            <a:blip r:embed="rId6">
              <a:alphaModFix/>
            </a:blip>
            <a:srcRect/>
            <a:stretch/>
          </p:blipFill>
          <p:spPr>
            <a:xfrm>
              <a:off x="5817415" y="1016200"/>
              <a:ext cx="311475" cy="210250"/>
            </a:xfrm>
            <a:prstGeom prst="rect">
              <a:avLst/>
            </a:prstGeom>
            <a:noFill/>
            <a:ln>
              <a:noFill/>
            </a:ln>
          </p:spPr>
        </p:pic>
      </p:grpSp>
    </p:spTree>
    <p:extLst>
      <p:ext uri="{BB962C8B-B14F-4D97-AF65-F5344CB8AC3E}">
        <p14:creationId xmlns:p14="http://schemas.microsoft.com/office/powerpoint/2010/main" val="645041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82B4A48-A133-792E-9A04-FBC168F183B1}"/>
              </a:ext>
            </a:extLst>
          </p:cNvPr>
          <p:cNvSpPr>
            <a:spLocks noGrp="1"/>
          </p:cNvSpPr>
          <p:nvPr>
            <p:ph type="sldNum" sz="quarter" idx="12"/>
          </p:nvPr>
        </p:nvSpPr>
        <p:spPr/>
        <p:txBody>
          <a:bodyPr/>
          <a:lstStyle/>
          <a:p>
            <a:fld id="{733122C9-A0B9-462F-8757-0847AD287B63}" type="slidenum">
              <a:rPr lang="fr-FR" smtClean="0"/>
              <a:pPr/>
              <a:t>15</a:t>
            </a:fld>
            <a:endParaRPr lang="fr-FR" dirty="0"/>
          </a:p>
        </p:txBody>
      </p:sp>
      <p:sp>
        <p:nvSpPr>
          <p:cNvPr id="3" name="Espace réservé de la date 2">
            <a:extLst>
              <a:ext uri="{FF2B5EF4-FFF2-40B4-BE49-F238E27FC236}">
                <a16:creationId xmlns:a16="http://schemas.microsoft.com/office/drawing/2014/main" id="{4A27C672-4AA0-7F52-832A-2B82FCC4AA12}"/>
              </a:ext>
            </a:extLst>
          </p:cNvPr>
          <p:cNvSpPr>
            <a:spLocks noGrp="1"/>
          </p:cNvSpPr>
          <p:nvPr>
            <p:ph type="dt" sz="half" idx="2"/>
          </p:nvPr>
        </p:nvSpPr>
        <p:spPr/>
        <p:txBody>
          <a:bodyPr/>
          <a:lstStyle/>
          <a:p>
            <a:fld id="{6A4A60EE-9D13-3442-9796-E718C6343EC1}" type="datetime1">
              <a:rPr lang="fr-FR" cap="all" smtClean="0"/>
              <a:pPr/>
              <a:t>26/02/2024</a:t>
            </a:fld>
            <a:endParaRPr lang="fr-FR" cap="all" dirty="0"/>
          </a:p>
        </p:txBody>
      </p:sp>
      <p:sp>
        <p:nvSpPr>
          <p:cNvPr id="7" name="Espace réservé du texte 4">
            <a:extLst>
              <a:ext uri="{FF2B5EF4-FFF2-40B4-BE49-F238E27FC236}">
                <a16:creationId xmlns:a16="http://schemas.microsoft.com/office/drawing/2014/main" id="{7F666F91-62C1-7C8C-76DC-5A0D8A080938}"/>
              </a:ext>
            </a:extLst>
          </p:cNvPr>
          <p:cNvSpPr txBox="1">
            <a:spLocks/>
          </p:cNvSpPr>
          <p:nvPr/>
        </p:nvSpPr>
        <p:spPr>
          <a:xfrm>
            <a:off x="1187624" y="51470"/>
            <a:ext cx="7776864" cy="535675"/>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defRPr/>
            </a:pPr>
            <a:r>
              <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rPr>
              <a:t>Les Français qui déclarent avoir entendu parler de Mon espace santé ont été informés à son sujet de manière indirecte ou passive : en allant sur un autre site de gestion de sa santé, dans les </a:t>
            </a:r>
            <a:r>
              <a:rPr lang="fr-FR" b="1" dirty="0">
                <a:solidFill>
                  <a:srgbClr val="000091"/>
                </a:solidFill>
              </a:rPr>
              <a:t>par le médecin, via les médias…</a:t>
            </a:r>
            <a:endPar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endParaRPr>
          </a:p>
          <a:p>
            <a:pPr marL="92075"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endParaRPr>
          </a:p>
        </p:txBody>
      </p:sp>
      <p:sp>
        <p:nvSpPr>
          <p:cNvPr id="8" name="Rounded Rectangle 17">
            <a:extLst>
              <a:ext uri="{FF2B5EF4-FFF2-40B4-BE49-F238E27FC236}">
                <a16:creationId xmlns:a16="http://schemas.microsoft.com/office/drawing/2014/main" id="{FB7F4567-4E6D-5B41-E0A2-CDAA29E32D88}"/>
              </a:ext>
            </a:extLst>
          </p:cNvPr>
          <p:cNvSpPr/>
          <p:nvPr/>
        </p:nvSpPr>
        <p:spPr>
          <a:xfrm>
            <a:off x="-4008" y="829956"/>
            <a:ext cx="9148008" cy="360040"/>
          </a:xfrm>
          <a:prstGeom prst="rect">
            <a:avLst/>
          </a:prstGeom>
          <a:solidFill>
            <a:srgbClr val="E6E6E6"/>
          </a:solidFill>
          <a:ln w="9525" cap="flat" cmpd="sng" algn="ctr">
            <a:noFill/>
            <a:prstDash val="solid"/>
          </a:ln>
          <a:effectLst/>
        </p:spPr>
        <p:txBody>
          <a:bodyPr rot="0" spcFirstLastPara="0" vertOverflow="overflow" horzOverflow="overflow" vert="horz" wrap="square" lIns="91440" tIns="91440" rIns="182880" bIns="91440" numCol="1" spcCol="0" rtlCol="0" fromWordArt="0" anchor="ctr" anchorCtr="0" forceAA="0" compatLnSpc="1">
            <a:prstTxWarp prst="textNoShape">
              <a:avLst/>
            </a:prstTxWarp>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000403"/>
                </a:solidFill>
                <a:effectLst/>
                <a:uLnTx/>
                <a:uFillTx/>
                <a:latin typeface="Marianne" panose="02000000000000000000" pitchFamily="2" charset="0"/>
                <a:ea typeface="+mn-ea"/>
                <a:cs typeface="+mn-cs"/>
              </a:rPr>
              <a:t>Vous avez indiqué connaître le service « Mon espace santé » avant cette enquête. Comment vous en avez entendu parler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000403"/>
                </a:solidFill>
                <a:effectLst/>
                <a:uLnTx/>
                <a:uFillTx/>
                <a:latin typeface="Marianne" panose="02000000000000000000" pitchFamily="2" charset="0"/>
                <a:ea typeface="+mn-ea"/>
                <a:cs typeface="+mn-cs"/>
              </a:rPr>
              <a:t>Réponses données à l’aide d’une liste, plusieurs réponses possibles</a:t>
            </a:r>
          </a:p>
        </p:txBody>
      </p:sp>
      <p:sp>
        <p:nvSpPr>
          <p:cNvPr id="9" name="ZoneTexte 8">
            <a:extLst>
              <a:ext uri="{FF2B5EF4-FFF2-40B4-BE49-F238E27FC236}">
                <a16:creationId xmlns:a16="http://schemas.microsoft.com/office/drawing/2014/main" id="{03B78836-2E05-22EE-4CEA-F9522E2DDC14}"/>
              </a:ext>
            </a:extLst>
          </p:cNvPr>
          <p:cNvSpPr txBox="1"/>
          <p:nvPr/>
        </p:nvSpPr>
        <p:spPr>
          <a:xfrm>
            <a:off x="-4008" y="1196754"/>
            <a:ext cx="5124647" cy="220672"/>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 Aux personnes qui déclarent connaître le service « Mon espace santé », en % - </a:t>
            </a:r>
          </a:p>
        </p:txBody>
      </p:sp>
      <p:sp>
        <p:nvSpPr>
          <p:cNvPr id="10" name="ZoneTexte 9">
            <a:extLst>
              <a:ext uri="{FF2B5EF4-FFF2-40B4-BE49-F238E27FC236}">
                <a16:creationId xmlns:a16="http://schemas.microsoft.com/office/drawing/2014/main" id="{01EFE534-3C47-9A2A-5B26-01F1C3E8867D}"/>
              </a:ext>
            </a:extLst>
          </p:cNvPr>
          <p:cNvSpPr txBox="1"/>
          <p:nvPr/>
        </p:nvSpPr>
        <p:spPr>
          <a:xfrm>
            <a:off x="6586143" y="1595033"/>
            <a:ext cx="2162570" cy="459700"/>
          </a:xfrm>
          <a:prstGeom prst="roundRect">
            <a:avLst/>
          </a:prstGeom>
          <a:noFill/>
          <a:ln>
            <a:solidFill>
              <a:srgbClr val="D0CECE"/>
            </a:solidFill>
            <a:prstDash val="sysDot"/>
          </a:ln>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0" i="1" u="none" strike="noStrike" kern="1200" cap="none" spc="0" normalizeH="0" baseline="0" noProof="0" dirty="0">
                <a:ln>
                  <a:noFill/>
                </a:ln>
                <a:solidFill>
                  <a:srgbClr val="E1000F">
                    <a:lumMod val="10000"/>
                  </a:srgbClr>
                </a:solidFill>
                <a:effectLst/>
                <a:uLnTx/>
                <a:uFillTx/>
                <a:latin typeface="Marianne" panose="02000000000000000000" pitchFamily="2" charset="0"/>
                <a:ea typeface="Arial" charset="0"/>
                <a:cs typeface="Arial" charset="0"/>
              </a:rPr>
              <a:t>Rappel : </a:t>
            </a:r>
            <a:r>
              <a:rPr kumimoji="0" lang="fr-FR" sz="900" b="1" i="1" u="none" strike="noStrike" kern="1200" cap="none" spc="0" normalizeH="0" baseline="0" noProof="0" dirty="0">
                <a:ln>
                  <a:noFill/>
                </a:ln>
                <a:solidFill>
                  <a:srgbClr val="3EAD95"/>
                </a:solidFill>
                <a:effectLst/>
                <a:uLnTx/>
                <a:uFillTx/>
                <a:latin typeface="Marianne" panose="02000000000000000000" pitchFamily="2" charset="0"/>
                <a:ea typeface="Arial" charset="0"/>
                <a:cs typeface="Arial" charset="0"/>
              </a:rPr>
              <a:t>82%</a:t>
            </a:r>
            <a:r>
              <a:rPr kumimoji="0" lang="fr-FR" sz="900" b="1" i="1" u="none" strike="noStrike" kern="1200" cap="none" spc="0" normalizeH="0" baseline="0" noProof="0" dirty="0">
                <a:ln>
                  <a:noFill/>
                </a:ln>
                <a:solidFill>
                  <a:srgbClr val="D64449"/>
                </a:solidFill>
                <a:effectLst/>
                <a:uLnTx/>
                <a:uFillTx/>
                <a:latin typeface="Marianne" panose="02000000000000000000" pitchFamily="2" charset="0"/>
                <a:ea typeface="Arial" charset="0"/>
                <a:cs typeface="Arial" charset="0"/>
              </a:rPr>
              <a:t> </a:t>
            </a:r>
            <a:r>
              <a:rPr kumimoji="0" lang="fr-FR" sz="900" b="0" i="1" u="none" strike="noStrike" kern="1200" cap="none" spc="0" normalizeH="0" baseline="0" noProof="0" dirty="0">
                <a:ln>
                  <a:noFill/>
                </a:ln>
                <a:solidFill>
                  <a:srgbClr val="E1000F">
                    <a:lumMod val="10000"/>
                  </a:srgbClr>
                </a:solidFill>
                <a:effectLst/>
                <a:uLnTx/>
                <a:uFillTx/>
                <a:latin typeface="Marianne" panose="02000000000000000000" pitchFamily="2" charset="0"/>
                <a:ea typeface="Arial" charset="0"/>
                <a:cs typeface="Arial" charset="0"/>
              </a:rPr>
              <a:t>des Français déclarent connaître le service « Mon espace santé »</a:t>
            </a:r>
          </a:p>
        </p:txBody>
      </p:sp>
      <p:graphicFrame>
        <p:nvGraphicFramePr>
          <p:cNvPr id="13" name="Graphique 12">
            <a:extLst>
              <a:ext uri="{FF2B5EF4-FFF2-40B4-BE49-F238E27FC236}">
                <a16:creationId xmlns:a16="http://schemas.microsoft.com/office/drawing/2014/main" id="{71C10477-06BD-61FB-4FD1-FB5308D7B7A1}"/>
              </a:ext>
            </a:extLst>
          </p:cNvPr>
          <p:cNvGraphicFramePr/>
          <p:nvPr>
            <p:extLst>
              <p:ext uri="{D42A27DB-BD31-4B8C-83A1-F6EECF244321}">
                <p14:modId xmlns:p14="http://schemas.microsoft.com/office/powerpoint/2010/main" val="1034596174"/>
              </p:ext>
            </p:extLst>
          </p:nvPr>
        </p:nvGraphicFramePr>
        <p:xfrm>
          <a:off x="107504" y="1432807"/>
          <a:ext cx="7952762" cy="3477011"/>
        </p:xfrm>
        <a:graphic>
          <a:graphicData uri="http://schemas.openxmlformats.org/drawingml/2006/chart">
            <c:chart xmlns:c="http://schemas.openxmlformats.org/drawingml/2006/chart" xmlns:r="http://schemas.openxmlformats.org/officeDocument/2006/relationships" r:id="rId2"/>
          </a:graphicData>
        </a:graphic>
      </p:graphicFrame>
      <p:cxnSp>
        <p:nvCxnSpPr>
          <p:cNvPr id="14" name="Connecteur droit 13">
            <a:extLst>
              <a:ext uri="{FF2B5EF4-FFF2-40B4-BE49-F238E27FC236}">
                <a16:creationId xmlns:a16="http://schemas.microsoft.com/office/drawing/2014/main" id="{5C03ADD3-506D-A49A-B0AD-3E05861153B1}"/>
              </a:ext>
            </a:extLst>
          </p:cNvPr>
          <p:cNvCxnSpPr>
            <a:cxnSpLocks/>
          </p:cNvCxnSpPr>
          <p:nvPr/>
        </p:nvCxnSpPr>
        <p:spPr>
          <a:xfrm>
            <a:off x="766134" y="2427734"/>
            <a:ext cx="7334258" cy="0"/>
          </a:xfrm>
          <a:prstGeom prst="line">
            <a:avLst/>
          </a:prstGeom>
          <a:ln w="12700">
            <a:solidFill>
              <a:schemeClr val="bg1">
                <a:lumMod val="50000"/>
              </a:schemeClr>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903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À quoi sert votre compte Ameli et comment l'ouvrir ?">
            <a:extLst>
              <a:ext uri="{FF2B5EF4-FFF2-40B4-BE49-F238E27FC236}">
                <a16:creationId xmlns:a16="http://schemas.microsoft.com/office/drawing/2014/main" id="{D9F14FD2-3773-2E19-74CB-753CC56120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0419" y="1924310"/>
            <a:ext cx="1018921" cy="86173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descr="Une image contenant Police, Graphique, conception, logo&#10;&#10;Description générée automatiquement">
            <a:extLst>
              <a:ext uri="{FF2B5EF4-FFF2-40B4-BE49-F238E27FC236}">
                <a16:creationId xmlns:a16="http://schemas.microsoft.com/office/drawing/2014/main" id="{9C26F9DF-0145-4790-C0A4-0B286D9D2D95}"/>
              </a:ext>
            </a:extLst>
          </p:cNvPr>
          <p:cNvPicPr>
            <a:picLocks noChangeAspect="1"/>
          </p:cNvPicPr>
          <p:nvPr/>
        </p:nvPicPr>
        <p:blipFill>
          <a:blip r:embed="rId3"/>
          <a:stretch>
            <a:fillRect/>
          </a:stretch>
        </p:blipFill>
        <p:spPr>
          <a:xfrm>
            <a:off x="1040635" y="2015086"/>
            <a:ext cx="914210" cy="525793"/>
          </a:xfrm>
          <a:prstGeom prst="rect">
            <a:avLst/>
          </a:prstGeom>
        </p:spPr>
      </p:pic>
      <p:pic>
        <p:nvPicPr>
          <p:cNvPr id="17" name="Image 16" descr="Une image contenant noir et blanc&#10;&#10;Description générée automatiquement">
            <a:extLst>
              <a:ext uri="{FF2B5EF4-FFF2-40B4-BE49-F238E27FC236}">
                <a16:creationId xmlns:a16="http://schemas.microsoft.com/office/drawing/2014/main" id="{CCC9E432-F915-6FE0-D466-FFE158A9F0CF}"/>
              </a:ext>
            </a:extLst>
          </p:cNvPr>
          <p:cNvPicPr>
            <a:picLocks noChangeAspect="1"/>
          </p:cNvPicPr>
          <p:nvPr/>
        </p:nvPicPr>
        <p:blipFill>
          <a:blip r:embed="rId4">
            <a:duotone>
              <a:schemeClr val="accent2">
                <a:shade val="45000"/>
                <a:satMod val="135000"/>
              </a:schemeClr>
              <a:prstClr val="white"/>
            </a:duotone>
          </a:blip>
          <a:stretch>
            <a:fillRect/>
          </a:stretch>
        </p:blipFill>
        <p:spPr>
          <a:xfrm>
            <a:off x="7751757" y="1844056"/>
            <a:ext cx="833496" cy="833496"/>
          </a:xfrm>
          <a:prstGeom prst="rect">
            <a:avLst/>
          </a:prstGeom>
        </p:spPr>
      </p:pic>
      <p:pic>
        <p:nvPicPr>
          <p:cNvPr id="25" name="Image 24" descr="Une image contenant croquis, clipart, Dessin au trait, dessin&#10;&#10;Description générée automatiquement">
            <a:extLst>
              <a:ext uri="{FF2B5EF4-FFF2-40B4-BE49-F238E27FC236}">
                <a16:creationId xmlns:a16="http://schemas.microsoft.com/office/drawing/2014/main" id="{FEDB4550-E3C0-D850-2B1E-C970B778F252}"/>
              </a:ext>
            </a:extLst>
          </p:cNvPr>
          <p:cNvPicPr>
            <a:picLocks noChangeAspect="1"/>
          </p:cNvPicPr>
          <p:nvPr/>
        </p:nvPicPr>
        <p:blipFill>
          <a:blip r:embed="rId5">
            <a:duotone>
              <a:schemeClr val="accent2">
                <a:shade val="45000"/>
                <a:satMod val="135000"/>
              </a:schemeClr>
              <a:prstClr val="white"/>
            </a:duotone>
          </a:blip>
          <a:stretch>
            <a:fillRect/>
          </a:stretch>
        </p:blipFill>
        <p:spPr>
          <a:xfrm>
            <a:off x="5602896" y="1881652"/>
            <a:ext cx="773470" cy="773470"/>
          </a:xfrm>
          <a:prstGeom prst="rect">
            <a:avLst/>
          </a:prstGeom>
        </p:spPr>
      </p:pic>
      <p:sp>
        <p:nvSpPr>
          <p:cNvPr id="26" name="ZoneTexte 25">
            <a:extLst>
              <a:ext uri="{FF2B5EF4-FFF2-40B4-BE49-F238E27FC236}">
                <a16:creationId xmlns:a16="http://schemas.microsoft.com/office/drawing/2014/main" id="{4E21FF9A-9197-2F63-3DE6-C1DFA0E13910}"/>
              </a:ext>
            </a:extLst>
          </p:cNvPr>
          <p:cNvSpPr txBox="1"/>
          <p:nvPr/>
        </p:nvSpPr>
        <p:spPr>
          <a:xfrm>
            <a:off x="5013084" y="2715766"/>
            <a:ext cx="2331254" cy="584775"/>
          </a:xfrm>
          <a:prstGeom prst="rect">
            <a:avLst/>
          </a:prstGeom>
          <a:noFill/>
        </p:spPr>
        <p:txBody>
          <a:bodyPr wrap="square" rtlCol="0">
            <a:spAutoFit/>
          </a:bodyPr>
          <a:lstStyle/>
          <a:p>
            <a:pPr algn="ctr"/>
            <a:r>
              <a:rPr lang="fr-FR" sz="1200" dirty="0">
                <a:latin typeface="Marianne" panose="02000000000000000000" pitchFamily="2" charset="0"/>
              </a:rPr>
              <a:t>Les </a:t>
            </a:r>
            <a:r>
              <a:rPr lang="fr-FR" sz="1200" b="1" dirty="0">
                <a:latin typeface="Marianne" panose="02000000000000000000" pitchFamily="2" charset="0"/>
              </a:rPr>
              <a:t>professionnels de santé </a:t>
            </a:r>
          </a:p>
          <a:p>
            <a:pPr algn="ctr"/>
            <a:r>
              <a:rPr lang="fr-FR" sz="1000" dirty="0">
                <a:latin typeface="Marianne" panose="02000000000000000000" pitchFamily="2" charset="0"/>
              </a:rPr>
              <a:t>(incitation directe à activer son espace, affichage)</a:t>
            </a:r>
          </a:p>
        </p:txBody>
      </p:sp>
      <p:sp>
        <p:nvSpPr>
          <p:cNvPr id="2" name="Espace réservé du numéro de diapositive 1">
            <a:extLst>
              <a:ext uri="{FF2B5EF4-FFF2-40B4-BE49-F238E27FC236}">
                <a16:creationId xmlns:a16="http://schemas.microsoft.com/office/drawing/2014/main" id="{94499211-FD09-87EF-F579-9ED786269EDC}"/>
              </a:ext>
            </a:extLst>
          </p:cNvPr>
          <p:cNvSpPr>
            <a:spLocks noGrp="1"/>
          </p:cNvSpPr>
          <p:nvPr>
            <p:ph type="sldNum" sz="quarter" idx="12"/>
          </p:nvPr>
        </p:nvSpPr>
        <p:spPr/>
        <p:txBody>
          <a:bodyPr/>
          <a:lstStyle/>
          <a:p>
            <a:fld id="{733122C9-A0B9-462F-8757-0847AD287B63}" type="slidenum">
              <a:rPr lang="fr-FR" smtClean="0"/>
              <a:pPr/>
              <a:t>16</a:t>
            </a:fld>
            <a:endParaRPr lang="fr-FR" dirty="0"/>
          </a:p>
        </p:txBody>
      </p:sp>
      <p:sp>
        <p:nvSpPr>
          <p:cNvPr id="6" name="Espace réservé de la date 5">
            <a:extLst>
              <a:ext uri="{FF2B5EF4-FFF2-40B4-BE49-F238E27FC236}">
                <a16:creationId xmlns:a16="http://schemas.microsoft.com/office/drawing/2014/main" id="{3C2F6080-731F-831A-ABAD-B7001797753D}"/>
              </a:ext>
            </a:extLst>
          </p:cNvPr>
          <p:cNvSpPr>
            <a:spLocks noGrp="1"/>
          </p:cNvSpPr>
          <p:nvPr>
            <p:ph type="dt" sz="half" idx="2"/>
          </p:nvPr>
        </p:nvSpPr>
        <p:spPr/>
        <p:txBody>
          <a:bodyPr/>
          <a:lstStyle/>
          <a:p>
            <a:fld id="{251C71F6-E0A6-1740-B64F-38F332886BAF}" type="datetime1">
              <a:rPr lang="fr-FR" cap="all" smtClean="0"/>
              <a:pPr/>
              <a:t>26/02/2024</a:t>
            </a:fld>
            <a:endParaRPr lang="fr-FR" cap="all" dirty="0"/>
          </a:p>
        </p:txBody>
      </p:sp>
      <p:sp>
        <p:nvSpPr>
          <p:cNvPr id="10" name="ZoneTexte 9">
            <a:extLst>
              <a:ext uri="{FF2B5EF4-FFF2-40B4-BE49-F238E27FC236}">
                <a16:creationId xmlns:a16="http://schemas.microsoft.com/office/drawing/2014/main" id="{313A2C1F-CC61-D5BA-3A99-8D743136AB21}"/>
              </a:ext>
            </a:extLst>
          </p:cNvPr>
          <p:cNvSpPr txBox="1"/>
          <p:nvPr/>
        </p:nvSpPr>
        <p:spPr>
          <a:xfrm>
            <a:off x="2697189" y="2715766"/>
            <a:ext cx="2345380" cy="584775"/>
          </a:xfrm>
          <a:prstGeom prst="rect">
            <a:avLst/>
          </a:prstGeom>
          <a:noFill/>
          <a:ln>
            <a:noFill/>
          </a:ln>
        </p:spPr>
        <p:txBody>
          <a:bodyPr wrap="square" rtlCol="0">
            <a:spAutoFit/>
          </a:bodyPr>
          <a:lstStyle/>
          <a:p>
            <a:pPr algn="ctr"/>
            <a:r>
              <a:rPr lang="fr-FR" sz="1200" b="1" dirty="0">
                <a:solidFill>
                  <a:srgbClr val="000000"/>
                </a:solidFill>
                <a:latin typeface="Marianne" panose="02000000000000000000" pitchFamily="2" charset="0"/>
              </a:rPr>
              <a:t>L’espace dédié </a:t>
            </a:r>
            <a:r>
              <a:rPr lang="fr-FR" sz="1200" dirty="0">
                <a:solidFill>
                  <a:srgbClr val="000000"/>
                </a:solidFill>
                <a:latin typeface="Marianne" panose="02000000000000000000" pitchFamily="2" charset="0"/>
              </a:rPr>
              <a:t>sur Ameli.fr</a:t>
            </a:r>
            <a:br>
              <a:rPr lang="fr-FR" sz="1200" dirty="0">
                <a:solidFill>
                  <a:srgbClr val="000000"/>
                </a:solidFill>
                <a:latin typeface="Marianne" panose="02000000000000000000" pitchFamily="2" charset="0"/>
              </a:rPr>
            </a:br>
            <a:r>
              <a:rPr lang="fr-FR" sz="1000" dirty="0">
                <a:solidFill>
                  <a:srgbClr val="000000"/>
                </a:solidFill>
                <a:latin typeface="Marianne" panose="02000000000000000000" pitchFamily="2" charset="0"/>
              </a:rPr>
              <a:t> (à côté de l’onglet de connexion au compte Ameli)</a:t>
            </a:r>
            <a:endParaRPr lang="fr-FR" sz="1000" dirty="0"/>
          </a:p>
        </p:txBody>
      </p:sp>
      <p:sp>
        <p:nvSpPr>
          <p:cNvPr id="4" name="Espace réservé du texte 4">
            <a:extLst>
              <a:ext uri="{FF2B5EF4-FFF2-40B4-BE49-F238E27FC236}">
                <a16:creationId xmlns:a16="http://schemas.microsoft.com/office/drawing/2014/main" id="{F6D890D9-3FDB-D310-28B9-CEF1B437F6C2}"/>
              </a:ext>
            </a:extLst>
          </p:cNvPr>
          <p:cNvSpPr txBox="1">
            <a:spLocks/>
          </p:cNvSpPr>
          <p:nvPr/>
        </p:nvSpPr>
        <p:spPr>
          <a:xfrm>
            <a:off x="1180370" y="123478"/>
            <a:ext cx="7712110" cy="535675"/>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b="1" dirty="0">
                <a:solidFill>
                  <a:schemeClr val="tx2"/>
                </a:solidFill>
              </a:rPr>
              <a:t>Dans les groupes </a:t>
            </a:r>
            <a:r>
              <a:rPr lang="fr-FR" b="1" dirty="0" err="1">
                <a:solidFill>
                  <a:schemeClr val="tx2"/>
                </a:solidFill>
              </a:rPr>
              <a:t>qualis</a:t>
            </a:r>
            <a:r>
              <a:rPr lang="fr-FR" b="1" dirty="0">
                <a:solidFill>
                  <a:schemeClr val="tx2"/>
                </a:solidFill>
              </a:rPr>
              <a:t>, ceux qui connaissaient le service en avaient eu connaissance via un mail, sur Ameli, en par le spot TV ou encore via leur PDS</a:t>
            </a:r>
          </a:p>
        </p:txBody>
      </p:sp>
      <p:sp>
        <p:nvSpPr>
          <p:cNvPr id="21" name="ZoneTexte 20">
            <a:extLst>
              <a:ext uri="{FF2B5EF4-FFF2-40B4-BE49-F238E27FC236}">
                <a16:creationId xmlns:a16="http://schemas.microsoft.com/office/drawing/2014/main" id="{71D56AED-F4FE-66BE-C5A0-EC96A2581B74}"/>
              </a:ext>
            </a:extLst>
          </p:cNvPr>
          <p:cNvSpPr txBox="1"/>
          <p:nvPr/>
        </p:nvSpPr>
        <p:spPr>
          <a:xfrm>
            <a:off x="345590" y="2715766"/>
            <a:ext cx="2379538" cy="584775"/>
          </a:xfrm>
          <a:prstGeom prst="rect">
            <a:avLst/>
          </a:prstGeom>
          <a:noFill/>
          <a:ln>
            <a:noFill/>
          </a:ln>
        </p:spPr>
        <p:txBody>
          <a:bodyPr wrap="square" rtlCol="0">
            <a:spAutoFit/>
          </a:bodyPr>
          <a:lstStyle/>
          <a:p>
            <a:pPr algn="ctr"/>
            <a:r>
              <a:rPr lang="fr-FR" sz="1200" dirty="0">
                <a:solidFill>
                  <a:srgbClr val="000000"/>
                </a:solidFill>
                <a:latin typeface="Marianne" panose="02000000000000000000" pitchFamily="2" charset="0"/>
              </a:rPr>
              <a:t>Le </a:t>
            </a:r>
            <a:r>
              <a:rPr lang="fr-FR" sz="1200" b="1" dirty="0">
                <a:solidFill>
                  <a:srgbClr val="000000"/>
                </a:solidFill>
                <a:latin typeface="Marianne" panose="02000000000000000000" pitchFamily="2" charset="0"/>
              </a:rPr>
              <a:t>mail</a:t>
            </a:r>
            <a:r>
              <a:rPr lang="fr-FR" sz="1200" dirty="0">
                <a:solidFill>
                  <a:srgbClr val="000000"/>
                </a:solidFill>
                <a:latin typeface="Marianne" panose="02000000000000000000" pitchFamily="2" charset="0"/>
              </a:rPr>
              <a:t> de Mon Espace Santé</a:t>
            </a:r>
          </a:p>
          <a:p>
            <a:pPr algn="ctr"/>
            <a:r>
              <a:rPr lang="fr-FR" sz="1000" dirty="0">
                <a:solidFill>
                  <a:srgbClr val="000000"/>
                </a:solidFill>
                <a:latin typeface="Marianne" panose="02000000000000000000" pitchFamily="2" charset="0"/>
              </a:rPr>
              <a:t>(pas systématiquement suivi d’action)</a:t>
            </a:r>
            <a:endParaRPr lang="fr-FR" sz="1000" dirty="0"/>
          </a:p>
        </p:txBody>
      </p:sp>
      <p:sp>
        <p:nvSpPr>
          <p:cNvPr id="23" name="ZoneTexte 22">
            <a:extLst>
              <a:ext uri="{FF2B5EF4-FFF2-40B4-BE49-F238E27FC236}">
                <a16:creationId xmlns:a16="http://schemas.microsoft.com/office/drawing/2014/main" id="{14A06DDD-FE40-A2C7-C9B0-A3EF42F4DADF}"/>
              </a:ext>
            </a:extLst>
          </p:cNvPr>
          <p:cNvSpPr txBox="1"/>
          <p:nvPr/>
        </p:nvSpPr>
        <p:spPr>
          <a:xfrm>
            <a:off x="7222675" y="2715766"/>
            <a:ext cx="1665101" cy="430887"/>
          </a:xfrm>
          <a:prstGeom prst="rect">
            <a:avLst/>
          </a:prstGeom>
          <a:noFill/>
        </p:spPr>
        <p:txBody>
          <a:bodyPr wrap="square" rtlCol="0">
            <a:spAutoFit/>
          </a:bodyPr>
          <a:lstStyle/>
          <a:p>
            <a:pPr algn="ctr"/>
            <a:r>
              <a:rPr lang="fr-FR" sz="1200" dirty="0">
                <a:latin typeface="Marianne" panose="02000000000000000000" pitchFamily="2" charset="0"/>
              </a:rPr>
              <a:t>Le spot TV</a:t>
            </a:r>
          </a:p>
          <a:p>
            <a:pPr algn="ctr"/>
            <a:r>
              <a:rPr lang="fr-FR" sz="1000" dirty="0">
                <a:latin typeface="Marianne" panose="02000000000000000000" pitchFamily="2" charset="0"/>
              </a:rPr>
              <a:t>(En mineur, + 60 ans) </a:t>
            </a:r>
          </a:p>
        </p:txBody>
      </p:sp>
      <p:sp>
        <p:nvSpPr>
          <p:cNvPr id="29" name="ZoneTexte 28">
            <a:extLst>
              <a:ext uri="{FF2B5EF4-FFF2-40B4-BE49-F238E27FC236}">
                <a16:creationId xmlns:a16="http://schemas.microsoft.com/office/drawing/2014/main" id="{30A5D94F-608C-DDF9-793A-B95973465AF1}"/>
              </a:ext>
            </a:extLst>
          </p:cNvPr>
          <p:cNvSpPr txBox="1"/>
          <p:nvPr/>
        </p:nvSpPr>
        <p:spPr>
          <a:xfrm>
            <a:off x="345590" y="1558400"/>
            <a:ext cx="8105865" cy="285656"/>
          </a:xfrm>
          <a:prstGeom prst="rect">
            <a:avLst/>
          </a:prstGeom>
          <a:noFill/>
        </p:spPr>
        <p:txBody>
          <a:bodyPr wrap="square">
            <a:spAutoFit/>
          </a:bodyPr>
          <a:lstStyle/>
          <a:p>
            <a:pPr marL="0" marR="0" lvl="0" indent="0" algn="just" defTabSz="457200" rtl="0" eaLnBrk="1" fontAlgn="auto" latinLnBrk="0" hangingPunct="1">
              <a:lnSpc>
                <a:spcPct val="115000"/>
              </a:lnSpc>
              <a:spcBef>
                <a:spcPts val="0"/>
              </a:spcBef>
              <a:spcAft>
                <a:spcPts val="0"/>
              </a:spcAft>
              <a:buClr>
                <a:srgbClr val="000000"/>
              </a:buClr>
              <a:buSzPts val="1100"/>
              <a:buFont typeface="Arial"/>
              <a:buNone/>
              <a:tabLst/>
              <a:defRPr/>
            </a:pP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Les personnes qui ont </a:t>
            </a:r>
            <a:r>
              <a:rPr kumimoji="0" lang="fr-FR" sz="1200" b="1" i="0" u="none" strike="noStrike" kern="1200" cap="none" spc="0" normalizeH="0" baseline="0" noProof="0" dirty="0">
                <a:ln>
                  <a:noFill/>
                </a:ln>
                <a:solidFill>
                  <a:srgbClr val="000000"/>
                </a:solidFill>
                <a:effectLst/>
                <a:uLnTx/>
                <a:uFillTx/>
                <a:latin typeface="Marianne" panose="02000000000000000000" pitchFamily="2" charset="0"/>
                <a:cs typeface="Arial" charset="0"/>
              </a:rPr>
              <a:t>eu connaissance </a:t>
            </a:r>
            <a:r>
              <a:rPr kumimoji="0" lang="fr-FR" sz="1200" b="0" i="0" u="none" strike="noStrike" kern="1200" cap="none" spc="0" normalizeH="0" baseline="0" noProof="0" dirty="0">
                <a:ln>
                  <a:noFill/>
                </a:ln>
                <a:solidFill>
                  <a:srgbClr val="000000"/>
                </a:solidFill>
                <a:effectLst/>
                <a:uLnTx/>
                <a:uFillTx/>
                <a:latin typeface="Marianne" panose="02000000000000000000" pitchFamily="2" charset="0"/>
                <a:cs typeface="Arial" charset="0"/>
              </a:rPr>
              <a:t>de Mon Espace Santé, l’ont découvert par :  </a:t>
            </a:r>
          </a:p>
        </p:txBody>
      </p:sp>
      <p:sp>
        <p:nvSpPr>
          <p:cNvPr id="33" name="Google Shape;1056;g1ec46bcaa1e_0_307">
            <a:extLst>
              <a:ext uri="{FF2B5EF4-FFF2-40B4-BE49-F238E27FC236}">
                <a16:creationId xmlns:a16="http://schemas.microsoft.com/office/drawing/2014/main" id="{486C9B25-6E24-8F39-60C1-6F02C1768254}"/>
              </a:ext>
            </a:extLst>
          </p:cNvPr>
          <p:cNvSpPr/>
          <p:nvPr/>
        </p:nvSpPr>
        <p:spPr>
          <a:xfrm>
            <a:off x="4651216" y="3492025"/>
            <a:ext cx="3240000" cy="540000"/>
          </a:xfrm>
          <a:prstGeom prst="wedgeRoundRectCallout">
            <a:avLst>
              <a:gd name="adj1" fmla="val 6927"/>
              <a:gd name="adj2" fmla="val -65097"/>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800" i="1" dirty="0">
                <a:solidFill>
                  <a:schemeClr val="tx1">
                    <a:lumMod val="65000"/>
                    <a:lumOff val="35000"/>
                  </a:schemeClr>
                </a:solidFill>
                <a:latin typeface="Marianne" panose="02000000000000000000" pitchFamily="2" charset="0"/>
                <a:sym typeface="Century Gothic"/>
              </a:rPr>
              <a:t>« Ma sage-femme m’avait fait une ordonnance, et elle me l’avait envoyée sur Mon Espace Santé, alors j’ai activé mon profil pour la récupérer. » </a:t>
            </a:r>
            <a:r>
              <a:rPr lang="fr-FR" sz="800" dirty="0">
                <a:solidFill>
                  <a:schemeClr val="tx1">
                    <a:lumMod val="65000"/>
                    <a:lumOff val="35000"/>
                  </a:schemeClr>
                </a:solidFill>
                <a:latin typeface="Marianne" panose="02000000000000000000" pitchFamily="2" charset="0"/>
                <a:sym typeface="Century Gothic"/>
              </a:rPr>
              <a:t>(- de 35 ans, CSP+, Lille)</a:t>
            </a:r>
          </a:p>
        </p:txBody>
      </p:sp>
      <p:sp>
        <p:nvSpPr>
          <p:cNvPr id="34" name="Google Shape;1056;g1ec46bcaa1e_0_307">
            <a:extLst>
              <a:ext uri="{FF2B5EF4-FFF2-40B4-BE49-F238E27FC236}">
                <a16:creationId xmlns:a16="http://schemas.microsoft.com/office/drawing/2014/main" id="{A684BDCB-34D0-27BD-FC28-E1DDBB0BD5D7}"/>
              </a:ext>
            </a:extLst>
          </p:cNvPr>
          <p:cNvSpPr/>
          <p:nvPr/>
        </p:nvSpPr>
        <p:spPr>
          <a:xfrm>
            <a:off x="1009163" y="3498696"/>
            <a:ext cx="3240000" cy="540000"/>
          </a:xfrm>
          <a:prstGeom prst="wedgeRoundRectCallout">
            <a:avLst>
              <a:gd name="adj1" fmla="val 35486"/>
              <a:gd name="adj2" fmla="val -68830"/>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800" i="1" dirty="0">
                <a:solidFill>
                  <a:schemeClr val="tx1">
                    <a:lumMod val="65000"/>
                    <a:lumOff val="35000"/>
                  </a:schemeClr>
                </a:solidFill>
                <a:latin typeface="Marianne" panose="02000000000000000000" pitchFamily="2" charset="0"/>
                <a:sym typeface="Century Gothic"/>
              </a:rPr>
              <a:t>« Par Ameli j’ai découvert ça, j’ai activé tout de suite, et j’ai tous mes documents, que ce soit le médecin qui les mette ou moi. »</a:t>
            </a:r>
            <a:r>
              <a:rPr lang="fr-FR" sz="800" dirty="0">
                <a:solidFill>
                  <a:schemeClr val="tx1">
                    <a:lumMod val="65000"/>
                    <a:lumOff val="35000"/>
                  </a:schemeClr>
                </a:solidFill>
                <a:latin typeface="Marianne" panose="02000000000000000000" pitchFamily="2" charset="0"/>
                <a:sym typeface="Century Gothic"/>
              </a:rPr>
              <a:t> (35-49 ans, CSP+, Paris)</a:t>
            </a:r>
          </a:p>
        </p:txBody>
      </p:sp>
    </p:spTree>
    <p:extLst>
      <p:ext uri="{BB962C8B-B14F-4D97-AF65-F5344CB8AC3E}">
        <p14:creationId xmlns:p14="http://schemas.microsoft.com/office/powerpoint/2010/main" val="3026541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82180325-66F0-125C-B125-A6092129868A}"/>
              </a:ext>
            </a:extLst>
          </p:cNvPr>
          <p:cNvSpPr>
            <a:spLocks noGrp="1"/>
          </p:cNvSpPr>
          <p:nvPr>
            <p:ph type="sldNum" sz="quarter" idx="12"/>
          </p:nvPr>
        </p:nvSpPr>
        <p:spPr/>
        <p:txBody>
          <a:bodyPr/>
          <a:lstStyle/>
          <a:p>
            <a:fld id="{733122C9-A0B9-462F-8757-0847AD287B63}" type="slidenum">
              <a:rPr lang="fr-FR" smtClean="0"/>
              <a:pPr/>
              <a:t>17</a:t>
            </a:fld>
            <a:endParaRPr lang="fr-FR" dirty="0"/>
          </a:p>
        </p:txBody>
      </p:sp>
      <p:sp>
        <p:nvSpPr>
          <p:cNvPr id="3" name="Espace réservé de la date 2">
            <a:extLst>
              <a:ext uri="{FF2B5EF4-FFF2-40B4-BE49-F238E27FC236}">
                <a16:creationId xmlns:a16="http://schemas.microsoft.com/office/drawing/2014/main" id="{0693DB46-27B9-4508-B4FB-BB94E984D0BD}"/>
              </a:ext>
            </a:extLst>
          </p:cNvPr>
          <p:cNvSpPr>
            <a:spLocks noGrp="1"/>
          </p:cNvSpPr>
          <p:nvPr>
            <p:ph type="dt" sz="half" idx="2"/>
          </p:nvPr>
        </p:nvSpPr>
        <p:spPr/>
        <p:txBody>
          <a:bodyPr/>
          <a:lstStyle/>
          <a:p>
            <a:fld id="{6A4A60EE-9D13-3442-9796-E718C6343EC1}" type="datetime1">
              <a:rPr lang="fr-FR" cap="all" smtClean="0"/>
              <a:pPr/>
              <a:t>26/02/2024</a:t>
            </a:fld>
            <a:endParaRPr lang="fr-FR" cap="all" dirty="0"/>
          </a:p>
        </p:txBody>
      </p:sp>
      <p:sp>
        <p:nvSpPr>
          <p:cNvPr id="7" name="Espace réservé du texte 4">
            <a:extLst>
              <a:ext uri="{FF2B5EF4-FFF2-40B4-BE49-F238E27FC236}">
                <a16:creationId xmlns:a16="http://schemas.microsoft.com/office/drawing/2014/main" id="{DF15E64D-BECA-5045-78C0-8FEAB4B8C917}"/>
              </a:ext>
            </a:extLst>
          </p:cNvPr>
          <p:cNvSpPr txBox="1">
            <a:spLocks/>
          </p:cNvSpPr>
          <p:nvPr/>
        </p:nvSpPr>
        <p:spPr>
          <a:xfrm>
            <a:off x="1180370" y="149950"/>
            <a:ext cx="7712110" cy="535675"/>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b="1" dirty="0">
                <a:solidFill>
                  <a:schemeClr val="tx2"/>
                </a:solidFill>
              </a:rPr>
              <a:t>Parmi les freins à l’activation, sont avant tout cité le manque d’utilité perçue et la perception d’un processus long et fastidieux</a:t>
            </a:r>
          </a:p>
        </p:txBody>
      </p:sp>
      <p:grpSp>
        <p:nvGrpSpPr>
          <p:cNvPr id="18" name="Groupe 17">
            <a:extLst>
              <a:ext uri="{FF2B5EF4-FFF2-40B4-BE49-F238E27FC236}">
                <a16:creationId xmlns:a16="http://schemas.microsoft.com/office/drawing/2014/main" id="{C2E8EB17-B389-5091-C685-3534A639AC91}"/>
              </a:ext>
            </a:extLst>
          </p:cNvPr>
          <p:cNvGrpSpPr/>
          <p:nvPr/>
        </p:nvGrpSpPr>
        <p:grpSpPr>
          <a:xfrm>
            <a:off x="251520" y="1651891"/>
            <a:ext cx="2592288" cy="1425075"/>
            <a:chOff x="323528" y="890611"/>
            <a:chExt cx="2592288" cy="1425075"/>
          </a:xfrm>
        </p:grpSpPr>
        <p:sp>
          <p:nvSpPr>
            <p:cNvPr id="11" name="ZoneTexte 10">
              <a:extLst>
                <a:ext uri="{FF2B5EF4-FFF2-40B4-BE49-F238E27FC236}">
                  <a16:creationId xmlns:a16="http://schemas.microsoft.com/office/drawing/2014/main" id="{13688364-848A-23CC-C114-DC193D0033BE}"/>
                </a:ext>
              </a:extLst>
            </p:cNvPr>
            <p:cNvSpPr txBox="1"/>
            <p:nvPr/>
          </p:nvSpPr>
          <p:spPr>
            <a:xfrm>
              <a:off x="909867" y="890611"/>
              <a:ext cx="1419611" cy="830997"/>
            </a:xfrm>
            <a:prstGeom prst="rect">
              <a:avLst/>
            </a:prstGeom>
            <a:noFill/>
          </p:spPr>
          <p:txBody>
            <a:bodyPr wrap="square" rtlCol="0">
              <a:spAutoFit/>
            </a:bodyPr>
            <a:lstStyle/>
            <a:p>
              <a:r>
                <a:rPr lang="fr-FR" sz="4800" b="1" dirty="0">
                  <a:solidFill>
                    <a:schemeClr val="accent2">
                      <a:lumMod val="40000"/>
                      <a:lumOff val="60000"/>
                    </a:schemeClr>
                  </a:solidFill>
                  <a:latin typeface="Marianne" panose="02000000000000000000" pitchFamily="2" charset="0"/>
                </a:rPr>
                <a:t>29%</a:t>
              </a:r>
            </a:p>
          </p:txBody>
        </p:sp>
        <p:sp>
          <p:nvSpPr>
            <p:cNvPr id="12" name="ZoneTexte 11">
              <a:extLst>
                <a:ext uri="{FF2B5EF4-FFF2-40B4-BE49-F238E27FC236}">
                  <a16:creationId xmlns:a16="http://schemas.microsoft.com/office/drawing/2014/main" id="{2AE9C80B-8634-3435-E1EE-E20FB65E275A}"/>
                </a:ext>
              </a:extLst>
            </p:cNvPr>
            <p:cNvSpPr txBox="1"/>
            <p:nvPr/>
          </p:nvSpPr>
          <p:spPr>
            <a:xfrm>
              <a:off x="323528" y="1730911"/>
              <a:ext cx="2592288" cy="584775"/>
            </a:xfrm>
            <a:prstGeom prst="rect">
              <a:avLst/>
            </a:prstGeom>
            <a:noFill/>
          </p:spPr>
          <p:txBody>
            <a:bodyPr wrap="square" rtlCol="0">
              <a:spAutoFit/>
            </a:bodyPr>
            <a:lstStyle/>
            <a:p>
              <a:r>
                <a:rPr lang="fr-FR" sz="900" dirty="0">
                  <a:latin typeface="Marianne" panose="02000000000000000000" pitchFamily="2" charset="0"/>
                </a:rPr>
                <a:t>Des « utilisateurs non activateurs » disent ne pas avoir activé leur compte car</a:t>
              </a:r>
            </a:p>
            <a:p>
              <a:r>
                <a:rPr lang="fr-FR" sz="1400" b="1" dirty="0">
                  <a:latin typeface="Marianne" panose="02000000000000000000" pitchFamily="2" charset="0"/>
                </a:rPr>
                <a:t>ils n’en voyaient pas l’utilité</a:t>
              </a:r>
            </a:p>
          </p:txBody>
        </p:sp>
      </p:grpSp>
      <p:grpSp>
        <p:nvGrpSpPr>
          <p:cNvPr id="19" name="Groupe 18">
            <a:extLst>
              <a:ext uri="{FF2B5EF4-FFF2-40B4-BE49-F238E27FC236}">
                <a16:creationId xmlns:a16="http://schemas.microsoft.com/office/drawing/2014/main" id="{684B550E-B40C-9941-803B-6DACD1CEC4A2}"/>
              </a:ext>
            </a:extLst>
          </p:cNvPr>
          <p:cNvGrpSpPr/>
          <p:nvPr/>
        </p:nvGrpSpPr>
        <p:grpSpPr>
          <a:xfrm>
            <a:off x="3115312" y="1651891"/>
            <a:ext cx="2697352" cy="1425075"/>
            <a:chOff x="3170792" y="890611"/>
            <a:chExt cx="2697352" cy="1425075"/>
          </a:xfrm>
        </p:grpSpPr>
        <p:sp>
          <p:nvSpPr>
            <p:cNvPr id="13" name="ZoneTexte 12">
              <a:extLst>
                <a:ext uri="{FF2B5EF4-FFF2-40B4-BE49-F238E27FC236}">
                  <a16:creationId xmlns:a16="http://schemas.microsoft.com/office/drawing/2014/main" id="{B347C3DB-3D79-C91A-92F5-FE3DF249B862}"/>
                </a:ext>
              </a:extLst>
            </p:cNvPr>
            <p:cNvSpPr txBox="1"/>
            <p:nvPr/>
          </p:nvSpPr>
          <p:spPr>
            <a:xfrm>
              <a:off x="3809663" y="890611"/>
              <a:ext cx="1419611" cy="830997"/>
            </a:xfrm>
            <a:prstGeom prst="rect">
              <a:avLst/>
            </a:prstGeom>
            <a:noFill/>
          </p:spPr>
          <p:txBody>
            <a:bodyPr wrap="square" rtlCol="0">
              <a:spAutoFit/>
            </a:bodyPr>
            <a:lstStyle/>
            <a:p>
              <a:r>
                <a:rPr lang="fr-FR" sz="4800" b="1" dirty="0">
                  <a:solidFill>
                    <a:schemeClr val="accent2">
                      <a:lumMod val="40000"/>
                      <a:lumOff val="60000"/>
                    </a:schemeClr>
                  </a:solidFill>
                  <a:latin typeface="Marianne" panose="02000000000000000000" pitchFamily="2" charset="0"/>
                </a:rPr>
                <a:t>26%</a:t>
              </a:r>
            </a:p>
          </p:txBody>
        </p:sp>
        <p:sp>
          <p:nvSpPr>
            <p:cNvPr id="15" name="ZoneTexte 14">
              <a:extLst>
                <a:ext uri="{FF2B5EF4-FFF2-40B4-BE49-F238E27FC236}">
                  <a16:creationId xmlns:a16="http://schemas.microsoft.com/office/drawing/2014/main" id="{6BEC69B1-E7B9-F78B-EE73-9FA650CF279F}"/>
                </a:ext>
              </a:extLst>
            </p:cNvPr>
            <p:cNvSpPr txBox="1"/>
            <p:nvPr/>
          </p:nvSpPr>
          <p:spPr>
            <a:xfrm>
              <a:off x="3170792" y="1730911"/>
              <a:ext cx="2697352" cy="584775"/>
            </a:xfrm>
            <a:prstGeom prst="rect">
              <a:avLst/>
            </a:prstGeom>
            <a:noFill/>
          </p:spPr>
          <p:txBody>
            <a:bodyPr wrap="square" rtlCol="0">
              <a:spAutoFit/>
            </a:bodyPr>
            <a:lstStyle/>
            <a:p>
              <a:r>
                <a:rPr lang="fr-FR" sz="900" dirty="0">
                  <a:latin typeface="Marianne" panose="02000000000000000000" pitchFamily="2" charset="0"/>
                </a:rPr>
                <a:t>Des « utilisateurs non activateurs » disent ne pas avoir activé leur compte car</a:t>
              </a:r>
            </a:p>
            <a:p>
              <a:r>
                <a:rPr lang="fr-FR" sz="1400" b="1" dirty="0">
                  <a:latin typeface="Marianne" panose="02000000000000000000" pitchFamily="2" charset="0"/>
                </a:rPr>
                <a:t>ils n’en avaient pas le temps</a:t>
              </a:r>
            </a:p>
          </p:txBody>
        </p:sp>
      </p:grpSp>
      <p:grpSp>
        <p:nvGrpSpPr>
          <p:cNvPr id="20" name="Groupe 19">
            <a:extLst>
              <a:ext uri="{FF2B5EF4-FFF2-40B4-BE49-F238E27FC236}">
                <a16:creationId xmlns:a16="http://schemas.microsoft.com/office/drawing/2014/main" id="{71A7DCF3-73EE-84AE-4F7C-7E676C96415B}"/>
              </a:ext>
            </a:extLst>
          </p:cNvPr>
          <p:cNvGrpSpPr/>
          <p:nvPr/>
        </p:nvGrpSpPr>
        <p:grpSpPr>
          <a:xfrm>
            <a:off x="6084168" y="1661194"/>
            <a:ext cx="2697352" cy="1846660"/>
            <a:chOff x="6156176" y="899914"/>
            <a:chExt cx="2697352" cy="1846660"/>
          </a:xfrm>
        </p:grpSpPr>
        <p:sp>
          <p:nvSpPr>
            <p:cNvPr id="16" name="ZoneTexte 15">
              <a:extLst>
                <a:ext uri="{FF2B5EF4-FFF2-40B4-BE49-F238E27FC236}">
                  <a16:creationId xmlns:a16="http://schemas.microsoft.com/office/drawing/2014/main" id="{26D5C255-F7F7-1E78-E518-EF00C8CA214C}"/>
                </a:ext>
              </a:extLst>
            </p:cNvPr>
            <p:cNvSpPr txBox="1"/>
            <p:nvPr/>
          </p:nvSpPr>
          <p:spPr>
            <a:xfrm>
              <a:off x="6795047" y="899914"/>
              <a:ext cx="1419611" cy="830997"/>
            </a:xfrm>
            <a:prstGeom prst="rect">
              <a:avLst/>
            </a:prstGeom>
            <a:noFill/>
          </p:spPr>
          <p:txBody>
            <a:bodyPr wrap="square" rtlCol="0">
              <a:spAutoFit/>
            </a:bodyPr>
            <a:lstStyle/>
            <a:p>
              <a:r>
                <a:rPr lang="fr-FR" sz="4800" b="1" dirty="0">
                  <a:solidFill>
                    <a:schemeClr val="accent2">
                      <a:lumMod val="40000"/>
                      <a:lumOff val="60000"/>
                    </a:schemeClr>
                  </a:solidFill>
                  <a:latin typeface="Marianne" panose="02000000000000000000" pitchFamily="2" charset="0"/>
                </a:rPr>
                <a:t>24%</a:t>
              </a:r>
            </a:p>
          </p:txBody>
        </p:sp>
        <p:sp>
          <p:nvSpPr>
            <p:cNvPr id="17" name="ZoneTexte 16">
              <a:extLst>
                <a:ext uri="{FF2B5EF4-FFF2-40B4-BE49-F238E27FC236}">
                  <a16:creationId xmlns:a16="http://schemas.microsoft.com/office/drawing/2014/main" id="{1BA63563-FD4C-2772-A5F3-A3D5ABCADD34}"/>
                </a:ext>
              </a:extLst>
            </p:cNvPr>
            <p:cNvSpPr txBox="1"/>
            <p:nvPr/>
          </p:nvSpPr>
          <p:spPr>
            <a:xfrm>
              <a:off x="6156176" y="1730911"/>
              <a:ext cx="2697352" cy="1015663"/>
            </a:xfrm>
            <a:prstGeom prst="rect">
              <a:avLst/>
            </a:prstGeom>
            <a:noFill/>
          </p:spPr>
          <p:txBody>
            <a:bodyPr wrap="square" rtlCol="0">
              <a:spAutoFit/>
            </a:bodyPr>
            <a:lstStyle/>
            <a:p>
              <a:r>
                <a:rPr lang="fr-FR" sz="900" dirty="0">
                  <a:latin typeface="Marianne" panose="02000000000000000000" pitchFamily="2" charset="0"/>
                </a:rPr>
                <a:t>Des « utilisateurs non activateurs » disent ne pas avoir activé leur compte car</a:t>
              </a:r>
            </a:p>
            <a:p>
              <a:r>
                <a:rPr lang="fr-FR" sz="1400" b="1" dirty="0">
                  <a:latin typeface="Marianne" panose="02000000000000000000" pitchFamily="2" charset="0"/>
                </a:rPr>
                <a:t>ils n’avaient pas à disposition toutes les informations qui semblaient nécessaires</a:t>
              </a:r>
            </a:p>
          </p:txBody>
        </p:sp>
      </p:grpSp>
      <p:sp>
        <p:nvSpPr>
          <p:cNvPr id="22" name="Google Shape;1167;g29f987ace92_0_28">
            <a:extLst>
              <a:ext uri="{FF2B5EF4-FFF2-40B4-BE49-F238E27FC236}">
                <a16:creationId xmlns:a16="http://schemas.microsoft.com/office/drawing/2014/main" id="{FF6731D4-1496-45E1-D6B4-92C5CC4395CB}"/>
              </a:ext>
            </a:extLst>
          </p:cNvPr>
          <p:cNvSpPr/>
          <p:nvPr/>
        </p:nvSpPr>
        <p:spPr>
          <a:xfrm>
            <a:off x="251520" y="3574470"/>
            <a:ext cx="2592288" cy="797478"/>
          </a:xfrm>
          <a:prstGeom prst="wedgeRoundRectCallout">
            <a:avLst>
              <a:gd name="adj1" fmla="val 3488"/>
              <a:gd name="adj2" fmla="val -65664"/>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buClr>
                <a:srgbClr val="014537"/>
              </a:buClr>
              <a:buSzPts val="1100"/>
            </a:pPr>
            <a:r>
              <a:rPr lang="fr-FR" sz="800" i="1" noProof="1">
                <a:solidFill>
                  <a:schemeClr val="tx1">
                    <a:lumMod val="65000"/>
                    <a:lumOff val="35000"/>
                  </a:schemeClr>
                </a:solidFill>
                <a:latin typeface="Marianne" panose="02000000000000000000" pitchFamily="2" charset="0"/>
                <a:sym typeface="Century Gothic"/>
              </a:rPr>
              <a:t>« </a:t>
            </a:r>
            <a:r>
              <a:rPr lang="fr-FR" sz="800" i="1" dirty="0">
                <a:solidFill>
                  <a:schemeClr val="tx1">
                    <a:lumMod val="65000"/>
                    <a:lumOff val="35000"/>
                  </a:schemeClr>
                </a:solidFill>
                <a:latin typeface="Marianne" panose="02000000000000000000" pitchFamily="2" charset="0"/>
                <a:sym typeface="Century Gothic"/>
              </a:rPr>
              <a:t>J’ai reçu un mail pour activer mais j’ai pas pensé à l’activer. Pour moi, c’est redondant par rapport à Ameli, ça fait double emploi, je ne vois pas l’intérêt. »  </a:t>
            </a:r>
            <a:r>
              <a:rPr lang="fr-FR" sz="800" dirty="0">
                <a:solidFill>
                  <a:schemeClr val="tx1">
                    <a:lumMod val="65000"/>
                    <a:lumOff val="35000"/>
                  </a:schemeClr>
                </a:solidFill>
                <a:latin typeface="Marianne" panose="02000000000000000000" pitchFamily="2" charset="0"/>
                <a:sym typeface="Century Gothic"/>
              </a:rPr>
              <a:t>(+ 60 ans, CSP-, Lille)</a:t>
            </a:r>
          </a:p>
        </p:txBody>
      </p:sp>
      <p:sp>
        <p:nvSpPr>
          <p:cNvPr id="24" name="Google Shape;1154;g29f987ace92_0_43">
            <a:extLst>
              <a:ext uri="{FF2B5EF4-FFF2-40B4-BE49-F238E27FC236}">
                <a16:creationId xmlns:a16="http://schemas.microsoft.com/office/drawing/2014/main" id="{81167D1C-C5AC-CCC3-4E02-5ED83323BBBA}"/>
              </a:ext>
            </a:extLst>
          </p:cNvPr>
          <p:cNvSpPr/>
          <p:nvPr/>
        </p:nvSpPr>
        <p:spPr>
          <a:xfrm>
            <a:off x="6152431" y="3574469"/>
            <a:ext cx="2592289" cy="797479"/>
          </a:xfrm>
          <a:prstGeom prst="wedgeRoundRectCallout">
            <a:avLst>
              <a:gd name="adj1" fmla="val 5318"/>
              <a:gd name="adj2" fmla="val -62024"/>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buClr>
                <a:srgbClr val="014537"/>
              </a:buClr>
              <a:buSzPts val="1100"/>
            </a:pPr>
            <a:endParaRPr lang="fr-FR" sz="800" i="1" dirty="0">
              <a:solidFill>
                <a:schemeClr val="tx1">
                  <a:lumMod val="65000"/>
                  <a:lumOff val="35000"/>
                </a:schemeClr>
              </a:solidFill>
              <a:latin typeface="Marianne" panose="02000000000000000000" pitchFamily="2" charset="0"/>
              <a:sym typeface="Century Gothic"/>
            </a:endParaRPr>
          </a:p>
          <a:p>
            <a:pPr algn="just">
              <a:lnSpc>
                <a:spcPct val="115000"/>
              </a:lnSpc>
              <a:buClr>
                <a:srgbClr val="014537"/>
              </a:buClr>
              <a:buSzPts val="1100"/>
            </a:pPr>
            <a:endParaRPr lang="fr-FR" sz="800" i="1" dirty="0">
              <a:solidFill>
                <a:schemeClr val="tx1">
                  <a:lumMod val="65000"/>
                  <a:lumOff val="35000"/>
                </a:schemeClr>
              </a:solidFill>
              <a:latin typeface="Marianne" panose="02000000000000000000" pitchFamily="2" charset="0"/>
              <a:sym typeface="Century Gothic"/>
            </a:endParaRPr>
          </a:p>
          <a:p>
            <a:pPr algn="just">
              <a:lnSpc>
                <a:spcPct val="115000"/>
              </a:lnSpc>
              <a:buClr>
                <a:srgbClr val="014537"/>
              </a:buClr>
              <a:buSzPts val="1100"/>
            </a:pPr>
            <a:r>
              <a:rPr lang="fr-FR" sz="800" i="1" dirty="0">
                <a:solidFill>
                  <a:schemeClr val="tx1">
                    <a:lumMod val="65000"/>
                    <a:lumOff val="35000"/>
                  </a:schemeClr>
                </a:solidFill>
                <a:latin typeface="Marianne" panose="02000000000000000000" pitchFamily="2" charset="0"/>
                <a:sym typeface="Century Gothic"/>
              </a:rPr>
              <a:t>« Je n’ai pas trouvé où aller. J’étais sur mon compte Ameli. J’ai voulu aller sur Mon Espace Santé depuis le compte Ameli mais je n’ai pas trouvé. » </a:t>
            </a:r>
            <a:r>
              <a:rPr lang="fr-FR" sz="800" dirty="0">
                <a:solidFill>
                  <a:schemeClr val="tx1">
                    <a:lumMod val="65000"/>
                    <a:lumOff val="35000"/>
                  </a:schemeClr>
                </a:solidFill>
                <a:latin typeface="Marianne" panose="02000000000000000000" pitchFamily="2" charset="0"/>
                <a:sym typeface="Century Gothic"/>
              </a:rPr>
              <a:t>(35-49 ans, CSP-, Tours)</a:t>
            </a:r>
          </a:p>
          <a:p>
            <a:pPr algn="just">
              <a:lnSpc>
                <a:spcPct val="115000"/>
              </a:lnSpc>
              <a:buClr>
                <a:srgbClr val="014537"/>
              </a:buClr>
              <a:buSzPts val="1100"/>
            </a:pPr>
            <a:endParaRPr lang="fr-FR" sz="800" i="1" dirty="0">
              <a:solidFill>
                <a:schemeClr val="tx1">
                  <a:lumMod val="65000"/>
                  <a:lumOff val="35000"/>
                </a:schemeClr>
              </a:solidFill>
              <a:latin typeface="Marianne" panose="02000000000000000000" pitchFamily="2" charset="0"/>
              <a:sym typeface="Century Gothic"/>
            </a:endParaRPr>
          </a:p>
          <a:p>
            <a:pPr algn="just">
              <a:lnSpc>
                <a:spcPct val="115000"/>
              </a:lnSpc>
              <a:buClr>
                <a:srgbClr val="014537"/>
              </a:buClr>
              <a:buSzPts val="1100"/>
            </a:pPr>
            <a:endParaRPr lang="fr-FR" sz="800" i="1" dirty="0">
              <a:solidFill>
                <a:schemeClr val="tx1">
                  <a:lumMod val="65000"/>
                  <a:lumOff val="35000"/>
                </a:schemeClr>
              </a:solidFill>
              <a:latin typeface="Marianne" panose="02000000000000000000" pitchFamily="2" charset="0"/>
              <a:sym typeface="Century Gothic"/>
            </a:endParaRPr>
          </a:p>
        </p:txBody>
      </p:sp>
      <p:sp>
        <p:nvSpPr>
          <p:cNvPr id="9" name="ZoneTexte 8">
            <a:extLst>
              <a:ext uri="{FF2B5EF4-FFF2-40B4-BE49-F238E27FC236}">
                <a16:creationId xmlns:a16="http://schemas.microsoft.com/office/drawing/2014/main" id="{9508BA01-D03E-4A3E-B8C4-28147BC791B7}"/>
              </a:ext>
            </a:extLst>
          </p:cNvPr>
          <p:cNvSpPr txBox="1"/>
          <p:nvPr/>
        </p:nvSpPr>
        <p:spPr>
          <a:xfrm>
            <a:off x="3201975" y="3574470"/>
            <a:ext cx="2592288" cy="797480"/>
          </a:xfrm>
          <a:prstGeom prst="rect">
            <a:avLst/>
          </a:prstGeom>
          <a:solidFill>
            <a:srgbClr val="EDE8E3">
              <a:alpha val="50629"/>
            </a:srgbClr>
          </a:solidFill>
          <a:ln>
            <a:noFill/>
          </a:ln>
        </p:spPr>
        <p:txBody>
          <a:bodyPr spcFirstLastPara="1" wrap="square" lIns="91425" tIns="91425" rIns="91425" bIns="91425" anchor="ctr" anchorCtr="0">
            <a:noAutofit/>
          </a:bodyPr>
          <a:lstStyle>
            <a:defPPr>
              <a:defRPr lang="fr-FR"/>
            </a:defPPr>
            <a:lvl1pPr algn="just">
              <a:lnSpc>
                <a:spcPct val="115000"/>
              </a:lnSpc>
              <a:buClr>
                <a:srgbClr val="014537"/>
              </a:buClr>
              <a:buSzPts val="1100"/>
              <a:defRPr sz="800" i="1">
                <a:solidFill>
                  <a:schemeClr val="tx1">
                    <a:lumMod val="65000"/>
                    <a:lumOff val="35000"/>
                  </a:schemeClr>
                </a:solidFill>
                <a:latin typeface="Marianne" panose="02000000000000000000" pitchFamily="2" charset="0"/>
              </a:defRPr>
            </a:lvl1pPr>
          </a:lstStyle>
          <a:p>
            <a:r>
              <a:rPr lang="fr-FR" dirty="0">
                <a:sym typeface="Century Gothic"/>
              </a:rPr>
              <a:t>« Il y avait un délai pour l’activer, il fallait un numéro c’était galère. Moi j’ai une ancienne carte Vitale en plus, ça fait peut-être 20 ans que je l’ai. Je crois que c’est même pas possible avec ça. J’ai laissé tomber. » </a:t>
            </a:r>
            <a:r>
              <a:rPr lang="fr-FR" i="0" dirty="0">
                <a:sym typeface="Century Gothic"/>
              </a:rPr>
              <a:t>(G5, 35-49 ans, CSP-, Tours)</a:t>
            </a:r>
          </a:p>
        </p:txBody>
      </p:sp>
      <p:sp>
        <p:nvSpPr>
          <p:cNvPr id="6" name="ZoneTexte 5">
            <a:extLst>
              <a:ext uri="{FF2B5EF4-FFF2-40B4-BE49-F238E27FC236}">
                <a16:creationId xmlns:a16="http://schemas.microsoft.com/office/drawing/2014/main" id="{430731A0-E2A0-9B2A-12A1-D7EDA9DF3F89}"/>
              </a:ext>
            </a:extLst>
          </p:cNvPr>
          <p:cNvSpPr txBox="1"/>
          <p:nvPr/>
        </p:nvSpPr>
        <p:spPr>
          <a:xfrm>
            <a:off x="327218" y="945280"/>
            <a:ext cx="4028758" cy="612934"/>
          </a:xfrm>
          <a:prstGeom prst="roundRect">
            <a:avLst/>
          </a:prstGeom>
          <a:noFill/>
          <a:ln>
            <a:solidFill>
              <a:srgbClr val="D0CECE"/>
            </a:solidFill>
            <a:prstDash val="sysDot"/>
          </a:ln>
        </p:spPr>
        <p:txBody>
          <a:bodyPr wrap="square" lIns="0" tIns="0" rIns="0" bIns="0" rtlCol="0">
            <a:spAutoFit/>
          </a:bodyPr>
          <a:lstStyle/>
          <a:p>
            <a:pPr algn="just"/>
            <a:r>
              <a:rPr lang="fr-FR" sz="1200" i="1" dirty="0">
                <a:solidFill>
                  <a:schemeClr val="bg2">
                    <a:lumMod val="10000"/>
                  </a:schemeClr>
                </a:solidFill>
                <a:latin typeface="Marianne" panose="02000000000000000000" pitchFamily="2" charset="0"/>
                <a:ea typeface="Arial" charset="0"/>
                <a:cs typeface="Arial" charset="0"/>
              </a:rPr>
              <a:t>Base considérée : les 22% de Français qui déclarent avoir utilisé Mon Espace Santé mais ne pas avoir activé leur compte, soit 11% des Français</a:t>
            </a:r>
          </a:p>
        </p:txBody>
      </p:sp>
    </p:spTree>
    <p:extLst>
      <p:ext uri="{BB962C8B-B14F-4D97-AF65-F5344CB8AC3E}">
        <p14:creationId xmlns:p14="http://schemas.microsoft.com/office/powerpoint/2010/main" val="1441687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aphique 12">
            <a:extLst>
              <a:ext uri="{FF2B5EF4-FFF2-40B4-BE49-F238E27FC236}">
                <a16:creationId xmlns:a16="http://schemas.microsoft.com/office/drawing/2014/main" id="{968EF3BA-DC89-3E9F-D689-E0C3731B5140}"/>
              </a:ext>
            </a:extLst>
          </p:cNvPr>
          <p:cNvGraphicFramePr/>
          <p:nvPr>
            <p:extLst>
              <p:ext uri="{D42A27DB-BD31-4B8C-83A1-F6EECF244321}">
                <p14:modId xmlns:p14="http://schemas.microsoft.com/office/powerpoint/2010/main" val="2874595691"/>
              </p:ext>
            </p:extLst>
          </p:nvPr>
        </p:nvGraphicFramePr>
        <p:xfrm>
          <a:off x="-556193" y="2107990"/>
          <a:ext cx="5325935" cy="2181453"/>
        </p:xfrm>
        <a:graphic>
          <a:graphicData uri="http://schemas.openxmlformats.org/drawingml/2006/chart">
            <c:chart xmlns:c="http://schemas.openxmlformats.org/drawingml/2006/chart" xmlns:r="http://schemas.openxmlformats.org/officeDocument/2006/relationships" r:id="rId2"/>
          </a:graphicData>
        </a:graphic>
      </p:graphicFrame>
      <p:sp>
        <p:nvSpPr>
          <p:cNvPr id="2" name="Espace réservé du numéro de diapositive 1">
            <a:extLst>
              <a:ext uri="{FF2B5EF4-FFF2-40B4-BE49-F238E27FC236}">
                <a16:creationId xmlns:a16="http://schemas.microsoft.com/office/drawing/2014/main" id="{7A8A8E46-B6C6-2F70-23D1-96D6AF90102B}"/>
              </a:ext>
            </a:extLst>
          </p:cNvPr>
          <p:cNvSpPr>
            <a:spLocks noGrp="1"/>
          </p:cNvSpPr>
          <p:nvPr>
            <p:ph type="sldNum" sz="quarter" idx="12"/>
          </p:nvPr>
        </p:nvSpPr>
        <p:spPr/>
        <p:txBody>
          <a:bodyPr/>
          <a:lstStyle/>
          <a:p>
            <a:fld id="{733122C9-A0B9-462F-8757-0847AD287B63}" type="slidenum">
              <a:rPr lang="fr-FR" smtClean="0"/>
              <a:pPr/>
              <a:t>18</a:t>
            </a:fld>
            <a:endParaRPr lang="fr-FR" dirty="0"/>
          </a:p>
        </p:txBody>
      </p:sp>
      <p:sp>
        <p:nvSpPr>
          <p:cNvPr id="3" name="Espace réservé de la date 2">
            <a:extLst>
              <a:ext uri="{FF2B5EF4-FFF2-40B4-BE49-F238E27FC236}">
                <a16:creationId xmlns:a16="http://schemas.microsoft.com/office/drawing/2014/main" id="{96D7CAA3-DC3A-77F1-7874-BEF2F4C19F2D}"/>
              </a:ext>
            </a:extLst>
          </p:cNvPr>
          <p:cNvSpPr>
            <a:spLocks noGrp="1"/>
          </p:cNvSpPr>
          <p:nvPr>
            <p:ph type="dt" sz="half" idx="2"/>
          </p:nvPr>
        </p:nvSpPr>
        <p:spPr/>
        <p:txBody>
          <a:bodyPr/>
          <a:lstStyle/>
          <a:p>
            <a:fld id="{6A4A60EE-9D13-3442-9796-E718C6343EC1}" type="datetime1">
              <a:rPr lang="fr-FR" cap="all" smtClean="0"/>
              <a:pPr/>
              <a:t>26/02/2024</a:t>
            </a:fld>
            <a:endParaRPr lang="fr-FR" cap="all" dirty="0"/>
          </a:p>
        </p:txBody>
      </p:sp>
      <p:sp>
        <p:nvSpPr>
          <p:cNvPr id="5" name="Titre 4">
            <a:extLst>
              <a:ext uri="{FF2B5EF4-FFF2-40B4-BE49-F238E27FC236}">
                <a16:creationId xmlns:a16="http://schemas.microsoft.com/office/drawing/2014/main" id="{802C3243-93ED-7FBB-1677-7668705E0707}"/>
              </a:ext>
            </a:extLst>
          </p:cNvPr>
          <p:cNvSpPr>
            <a:spLocks noGrp="1"/>
          </p:cNvSpPr>
          <p:nvPr>
            <p:ph type="title"/>
          </p:nvPr>
        </p:nvSpPr>
        <p:spPr>
          <a:xfrm>
            <a:off x="1259632" y="231559"/>
            <a:ext cx="7632848" cy="539991"/>
          </a:xfrm>
        </p:spPr>
        <p:txBody>
          <a:bodyPr>
            <a:noAutofit/>
          </a:bodyPr>
          <a:lstStyle/>
          <a:p>
            <a:r>
              <a:rPr lang="fr-FR" sz="1400" dirty="0">
                <a:solidFill>
                  <a:schemeClr val="tx2"/>
                </a:solidFill>
                <a:ea typeface="+mn-ea"/>
                <a:cs typeface="+mn-cs"/>
              </a:rPr>
              <a:t>Un rôle de prescription fondamental du professionnel de santé : plus de la moitié des non- utilisateurs de Mon Espace Santé pourraient envisager d’y avoir recours si leur médecin le leur recommandait</a:t>
            </a:r>
          </a:p>
        </p:txBody>
      </p:sp>
      <p:grpSp>
        <p:nvGrpSpPr>
          <p:cNvPr id="7" name="Groupe 6">
            <a:extLst>
              <a:ext uri="{FF2B5EF4-FFF2-40B4-BE49-F238E27FC236}">
                <a16:creationId xmlns:a16="http://schemas.microsoft.com/office/drawing/2014/main" id="{9AA27048-0755-B450-6C3A-74694C674DBA}"/>
              </a:ext>
            </a:extLst>
          </p:cNvPr>
          <p:cNvGrpSpPr/>
          <p:nvPr/>
        </p:nvGrpSpPr>
        <p:grpSpPr>
          <a:xfrm>
            <a:off x="339996" y="1275606"/>
            <a:ext cx="4680199" cy="1384995"/>
            <a:chOff x="335262" y="692635"/>
            <a:chExt cx="3401207" cy="1383090"/>
          </a:xfrm>
        </p:grpSpPr>
        <p:sp>
          <p:nvSpPr>
            <p:cNvPr id="8" name="ZoneTexte 7">
              <a:extLst>
                <a:ext uri="{FF2B5EF4-FFF2-40B4-BE49-F238E27FC236}">
                  <a16:creationId xmlns:a16="http://schemas.microsoft.com/office/drawing/2014/main" id="{C32FA632-B632-9822-EDAE-819BA588D18F}"/>
                </a:ext>
              </a:extLst>
            </p:cNvPr>
            <p:cNvSpPr txBox="1"/>
            <p:nvPr/>
          </p:nvSpPr>
          <p:spPr>
            <a:xfrm>
              <a:off x="1317561" y="692635"/>
              <a:ext cx="1417704" cy="1014266"/>
            </a:xfrm>
            <a:prstGeom prst="rect">
              <a:avLst/>
            </a:prstGeom>
            <a:noFill/>
          </p:spPr>
          <p:txBody>
            <a:bodyPr wrap="square" rtlCol="0">
              <a:spAutoFit/>
            </a:bodyPr>
            <a:lstStyle/>
            <a:p>
              <a:pPr algn="just"/>
              <a:r>
                <a:rPr lang="fr-FR" sz="6000" b="1" dirty="0">
                  <a:solidFill>
                    <a:schemeClr val="accent2">
                      <a:lumMod val="40000"/>
                      <a:lumOff val="60000"/>
                    </a:schemeClr>
                  </a:solidFill>
                  <a:latin typeface="Marianne" panose="02000000000000000000" pitchFamily="2" charset="0"/>
                </a:rPr>
                <a:t>57%</a:t>
              </a:r>
            </a:p>
          </p:txBody>
        </p:sp>
        <p:sp>
          <p:nvSpPr>
            <p:cNvPr id="9" name="ZoneTexte 8">
              <a:extLst>
                <a:ext uri="{FF2B5EF4-FFF2-40B4-BE49-F238E27FC236}">
                  <a16:creationId xmlns:a16="http://schemas.microsoft.com/office/drawing/2014/main" id="{4C66D771-0CB7-C269-03DD-B1769EA9C293}"/>
                </a:ext>
              </a:extLst>
            </p:cNvPr>
            <p:cNvSpPr txBox="1"/>
            <p:nvPr/>
          </p:nvSpPr>
          <p:spPr>
            <a:xfrm>
              <a:off x="335262" y="1614695"/>
              <a:ext cx="3401207" cy="461030"/>
            </a:xfrm>
            <a:prstGeom prst="rect">
              <a:avLst/>
            </a:prstGeom>
            <a:noFill/>
          </p:spPr>
          <p:txBody>
            <a:bodyPr wrap="square" rtlCol="0">
              <a:spAutoFit/>
            </a:bodyPr>
            <a:lstStyle/>
            <a:p>
              <a:pPr algn="just"/>
              <a:r>
                <a:rPr lang="fr-FR" sz="1200" dirty="0">
                  <a:latin typeface="Marianne" panose="02000000000000000000" pitchFamily="2" charset="0"/>
                </a:rPr>
                <a:t>Des « non utilisateurs » de Mon Espace Santé</a:t>
              </a:r>
            </a:p>
            <a:p>
              <a:pPr algn="just"/>
              <a:r>
                <a:rPr lang="fr-FR" sz="1200" b="1" dirty="0">
                  <a:latin typeface="Marianne" panose="02000000000000000000" pitchFamily="2" charset="0"/>
                </a:rPr>
                <a:t>seraient prêts à l’utiliser </a:t>
              </a:r>
              <a:r>
                <a:rPr lang="fr-FR" sz="1200" dirty="0">
                  <a:latin typeface="Marianne" panose="02000000000000000000" pitchFamily="2" charset="0"/>
                </a:rPr>
                <a:t>sur recommandation d’un médecin </a:t>
              </a:r>
            </a:p>
          </p:txBody>
        </p:sp>
      </p:grpSp>
      <p:sp>
        <p:nvSpPr>
          <p:cNvPr id="14" name="ZoneTexte 13">
            <a:extLst>
              <a:ext uri="{FF2B5EF4-FFF2-40B4-BE49-F238E27FC236}">
                <a16:creationId xmlns:a16="http://schemas.microsoft.com/office/drawing/2014/main" id="{163FF500-D662-4377-8DA6-2B293B2A759D}"/>
              </a:ext>
            </a:extLst>
          </p:cNvPr>
          <p:cNvSpPr txBox="1"/>
          <p:nvPr/>
        </p:nvSpPr>
        <p:spPr>
          <a:xfrm>
            <a:off x="4204585" y="3037133"/>
            <a:ext cx="1405486" cy="161583"/>
          </a:xfrm>
          <a:prstGeom prst="rect">
            <a:avLst/>
          </a:prstGeom>
          <a:noFill/>
        </p:spPr>
        <p:txBody>
          <a:bodyPr wrap="square" lIns="0" tIns="0" rIns="0" bIns="0" rtlCol="0">
            <a:spAutoFit/>
          </a:bodyPr>
          <a:lstStyle/>
          <a:p>
            <a:pPr algn="ctr"/>
            <a:r>
              <a:rPr lang="fr-FR" sz="1050" b="1" dirty="0">
                <a:solidFill>
                  <a:srgbClr val="D64449"/>
                </a:solidFill>
                <a:latin typeface="Arial" charset="0"/>
                <a:ea typeface="Arial" charset="0"/>
                <a:cs typeface="Arial" charset="0"/>
              </a:rPr>
              <a:t>Non</a:t>
            </a:r>
          </a:p>
        </p:txBody>
      </p:sp>
      <p:graphicFrame>
        <p:nvGraphicFramePr>
          <p:cNvPr id="15" name="Tableau 5">
            <a:extLst>
              <a:ext uri="{FF2B5EF4-FFF2-40B4-BE49-F238E27FC236}">
                <a16:creationId xmlns:a16="http://schemas.microsoft.com/office/drawing/2014/main" id="{A4612B76-55FC-78B4-12BA-E0F8A257AFC1}"/>
              </a:ext>
            </a:extLst>
          </p:cNvPr>
          <p:cNvGraphicFramePr>
            <a:graphicFrameLocks noGrp="1"/>
          </p:cNvGraphicFramePr>
          <p:nvPr>
            <p:extLst>
              <p:ext uri="{D42A27DB-BD31-4B8C-83A1-F6EECF244321}">
                <p14:modId xmlns:p14="http://schemas.microsoft.com/office/powerpoint/2010/main" val="3937996765"/>
              </p:ext>
            </p:extLst>
          </p:nvPr>
        </p:nvGraphicFramePr>
        <p:xfrm>
          <a:off x="4507546" y="3173857"/>
          <a:ext cx="824284" cy="301846"/>
        </p:xfrm>
        <a:graphic>
          <a:graphicData uri="http://schemas.openxmlformats.org/drawingml/2006/table">
            <a:tbl>
              <a:tblPr firstRow="1" bandRow="1">
                <a:tableStyleId>{5C22544A-7EE6-4342-B048-85BDC9FD1C3A}</a:tableStyleId>
              </a:tblPr>
              <a:tblGrid>
                <a:gridCol w="824284">
                  <a:extLst>
                    <a:ext uri="{9D8B030D-6E8A-4147-A177-3AD203B41FA5}">
                      <a16:colId xmlns:a16="http://schemas.microsoft.com/office/drawing/2014/main" val="840153074"/>
                    </a:ext>
                  </a:extLst>
                </a:gridCol>
              </a:tblGrid>
              <a:tr h="301846">
                <a:tc>
                  <a:txBody>
                    <a:bodyPr/>
                    <a:lstStyle/>
                    <a:p>
                      <a:pPr marL="0" algn="ctr" defTabSz="457200" rtl="0" eaLnBrk="1" fontAlgn="ctr" latinLnBrk="0" hangingPunct="1"/>
                      <a:r>
                        <a:rPr kumimoji="0" lang="fr-FR" sz="1400" b="1" i="0" u="none" strike="noStrike" kern="1200" cap="none" spc="0" normalizeH="0" baseline="0" dirty="0">
                          <a:ln>
                            <a:noFill/>
                          </a:ln>
                          <a:solidFill>
                            <a:srgbClr val="D64449"/>
                          </a:solidFill>
                          <a:effectLst/>
                          <a:uLnTx/>
                          <a:uFillTx/>
                          <a:latin typeface="Arial" panose="020B0604020202020204"/>
                          <a:ea typeface="+mn-ea"/>
                          <a:cs typeface="+mn-cs"/>
                        </a:rPr>
                        <a:t>43%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1509700"/>
                  </a:ext>
                </a:extLst>
              </a:tr>
            </a:tbl>
          </a:graphicData>
        </a:graphic>
      </p:graphicFrame>
      <p:pic>
        <p:nvPicPr>
          <p:cNvPr id="17" name="Image 16" descr="Une image contenant texte, Police, capture d’écran, Graphique&#10;&#10;Description générée automatiquement">
            <a:extLst>
              <a:ext uri="{FF2B5EF4-FFF2-40B4-BE49-F238E27FC236}">
                <a16:creationId xmlns:a16="http://schemas.microsoft.com/office/drawing/2014/main" id="{A93D477F-A9F6-8925-BFC2-4A34899D2831}"/>
              </a:ext>
            </a:extLst>
          </p:cNvPr>
          <p:cNvPicPr>
            <a:picLocks noChangeAspect="1"/>
          </p:cNvPicPr>
          <p:nvPr/>
        </p:nvPicPr>
        <p:blipFill>
          <a:blip r:embed="rId3"/>
          <a:stretch>
            <a:fillRect/>
          </a:stretch>
        </p:blipFill>
        <p:spPr>
          <a:xfrm>
            <a:off x="339997" y="168206"/>
            <a:ext cx="919635" cy="660939"/>
          </a:xfrm>
          <a:prstGeom prst="rect">
            <a:avLst/>
          </a:prstGeom>
        </p:spPr>
      </p:pic>
      <p:sp>
        <p:nvSpPr>
          <p:cNvPr id="6" name="Google Shape;1154;g29f987ace92_0_43">
            <a:extLst>
              <a:ext uri="{FF2B5EF4-FFF2-40B4-BE49-F238E27FC236}">
                <a16:creationId xmlns:a16="http://schemas.microsoft.com/office/drawing/2014/main" id="{6FCA01FF-B56B-16C8-9CE2-0C81F907DF5C}"/>
              </a:ext>
            </a:extLst>
          </p:cNvPr>
          <p:cNvSpPr/>
          <p:nvPr/>
        </p:nvSpPr>
        <p:spPr>
          <a:xfrm>
            <a:off x="5465006" y="2433784"/>
            <a:ext cx="3397474" cy="1211267"/>
          </a:xfrm>
          <a:prstGeom prst="wedgeRoundRectCallout">
            <a:avLst>
              <a:gd name="adj1" fmla="val 5318"/>
              <a:gd name="adj2" fmla="val -62024"/>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buClr>
                <a:srgbClr val="014537"/>
              </a:buClr>
              <a:buSzPts val="1100"/>
            </a:pPr>
            <a:endParaRPr lang="fr-FR" sz="1000" i="1" dirty="0">
              <a:solidFill>
                <a:schemeClr val="tx1">
                  <a:lumMod val="65000"/>
                  <a:lumOff val="35000"/>
                </a:schemeClr>
              </a:solidFill>
              <a:latin typeface="Marianne" panose="02000000000000000000" pitchFamily="2" charset="0"/>
              <a:sym typeface="Century Gothic"/>
            </a:endParaRPr>
          </a:p>
          <a:p>
            <a:r>
              <a:rPr lang="fr-FR" sz="1200" b="0" i="1" dirty="0">
                <a:solidFill>
                  <a:srgbClr val="525456"/>
                </a:solidFill>
                <a:effectLst/>
                <a:latin typeface="Marianne" panose="02000000000000000000" pitchFamily="2" charset="0"/>
              </a:rPr>
              <a:t>« Mon médecin m’a conseillé de la faire surtout pour ma fille, donc on commence dès maintenant. Il ne m’a pas donné d’arguments, il m’a juste dit qu’il fallait le faire, et mon médecin est top. »</a:t>
            </a:r>
            <a:endParaRPr lang="fr-FR" sz="1200" dirty="0">
              <a:solidFill>
                <a:srgbClr val="525456"/>
              </a:solidFill>
              <a:effectLst/>
              <a:latin typeface="Marianne" panose="02000000000000000000" pitchFamily="2" charset="0"/>
            </a:endParaRPr>
          </a:p>
          <a:p>
            <a:r>
              <a:rPr lang="fr-FR" sz="1050" b="0" dirty="0">
                <a:solidFill>
                  <a:srgbClr val="525456"/>
                </a:solidFill>
                <a:effectLst/>
                <a:latin typeface="Marianne" panose="02000000000000000000" pitchFamily="2" charset="0"/>
              </a:rPr>
              <a:t>(- de 35 ans, CSP -, Paris)</a:t>
            </a:r>
            <a:endParaRPr lang="fr-FR" sz="1050" dirty="0">
              <a:solidFill>
                <a:schemeClr val="tx1">
                  <a:lumMod val="65000"/>
                  <a:lumOff val="35000"/>
                </a:schemeClr>
              </a:solidFill>
              <a:latin typeface="Marianne" panose="02000000000000000000" pitchFamily="2" charset="0"/>
              <a:sym typeface="Century Gothic"/>
            </a:endParaRPr>
          </a:p>
          <a:p>
            <a:pPr algn="just">
              <a:lnSpc>
                <a:spcPct val="115000"/>
              </a:lnSpc>
              <a:buClr>
                <a:srgbClr val="014537"/>
              </a:buClr>
              <a:buSzPts val="1100"/>
            </a:pPr>
            <a:endParaRPr lang="fr-FR" sz="800" i="1" dirty="0">
              <a:solidFill>
                <a:schemeClr val="tx1">
                  <a:lumMod val="65000"/>
                  <a:lumOff val="35000"/>
                </a:schemeClr>
              </a:solidFill>
              <a:latin typeface="Marianne" panose="02000000000000000000" pitchFamily="2" charset="0"/>
              <a:sym typeface="Century Gothic"/>
            </a:endParaRPr>
          </a:p>
        </p:txBody>
      </p:sp>
    </p:spTree>
    <p:extLst>
      <p:ext uri="{BB962C8B-B14F-4D97-AF65-F5344CB8AC3E}">
        <p14:creationId xmlns:p14="http://schemas.microsoft.com/office/powerpoint/2010/main" val="3236900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a:extLst>
              <a:ext uri="{FF2B5EF4-FFF2-40B4-BE49-F238E27FC236}">
                <a16:creationId xmlns:a16="http://schemas.microsoft.com/office/drawing/2014/main" id="{3562467E-BFF4-624E-EE04-EEAAC0E3D597}"/>
              </a:ext>
            </a:extLst>
          </p:cNvPr>
          <p:cNvSpPr>
            <a:spLocks noGrp="1"/>
          </p:cNvSpPr>
          <p:nvPr>
            <p:ph type="pic" sz="quarter" idx="13"/>
          </p:nvPr>
        </p:nvSpPr>
        <p:spPr/>
      </p:sp>
      <p:sp>
        <p:nvSpPr>
          <p:cNvPr id="3" name="Espace réservé de la date 2">
            <a:extLst>
              <a:ext uri="{FF2B5EF4-FFF2-40B4-BE49-F238E27FC236}">
                <a16:creationId xmlns:a16="http://schemas.microsoft.com/office/drawing/2014/main" id="{16222279-AC65-9382-2933-4EBA1200290B}"/>
              </a:ext>
            </a:extLst>
          </p:cNvPr>
          <p:cNvSpPr>
            <a:spLocks noGrp="1"/>
          </p:cNvSpPr>
          <p:nvPr>
            <p:ph type="dt" sz="half" idx="2"/>
          </p:nvPr>
        </p:nvSpPr>
        <p:spPr/>
        <p:txBody>
          <a:bodyPr/>
          <a:lstStyle/>
          <a:p>
            <a:fld id="{5F7325A3-5315-1B4B-A0D9-112471EB5837}" type="datetime1">
              <a:rPr lang="fr-FR" cap="all" smtClean="0"/>
              <a:pPr/>
              <a:t>26/02/2024</a:t>
            </a:fld>
            <a:endParaRPr lang="fr-FR" cap="all" dirty="0"/>
          </a:p>
        </p:txBody>
      </p:sp>
      <p:sp>
        <p:nvSpPr>
          <p:cNvPr id="4" name="Titre 3">
            <a:extLst>
              <a:ext uri="{FF2B5EF4-FFF2-40B4-BE49-F238E27FC236}">
                <a16:creationId xmlns:a16="http://schemas.microsoft.com/office/drawing/2014/main" id="{2ECF95E4-61D4-2801-0E56-F8706A0F6F7F}"/>
              </a:ext>
            </a:extLst>
          </p:cNvPr>
          <p:cNvSpPr>
            <a:spLocks noGrp="1"/>
          </p:cNvSpPr>
          <p:nvPr>
            <p:ph type="title"/>
          </p:nvPr>
        </p:nvSpPr>
        <p:spPr/>
        <p:txBody>
          <a:bodyPr>
            <a:normAutofit/>
          </a:bodyPr>
          <a:lstStyle/>
          <a:p>
            <a:pPr marL="0" indent="0">
              <a:buNone/>
            </a:pPr>
            <a:r>
              <a:rPr lang="fr-FR" sz="3200" dirty="0"/>
              <a:t>4. </a:t>
            </a:r>
            <a:r>
              <a:rPr lang="fr-FR" sz="3200" b="1" dirty="0">
                <a:effectLst/>
                <a:ea typeface="Times New Roman" panose="02020603050405020304" pitchFamily="18" charset="0"/>
              </a:rPr>
              <a:t>Les </a:t>
            </a:r>
            <a:r>
              <a:rPr lang="fr-FR" sz="3200" dirty="0">
                <a:ea typeface="Times New Roman" panose="02020603050405020304" pitchFamily="18" charset="0"/>
              </a:rPr>
              <a:t>F</a:t>
            </a:r>
            <a:r>
              <a:rPr lang="fr-FR" sz="3200" b="1" dirty="0">
                <a:effectLst/>
                <a:ea typeface="Times New Roman" panose="02020603050405020304" pitchFamily="18" charset="0"/>
              </a:rPr>
              <a:t>rançais font majoritairement confiance à Mon Espace </a:t>
            </a:r>
            <a:r>
              <a:rPr lang="fr-FR" sz="3200" dirty="0">
                <a:ea typeface="Times New Roman" panose="02020603050405020304" pitchFamily="18" charset="0"/>
              </a:rPr>
              <a:t>S</a:t>
            </a:r>
            <a:r>
              <a:rPr lang="fr-FR" sz="3200" b="1" dirty="0">
                <a:effectLst/>
                <a:ea typeface="Times New Roman" panose="02020603050405020304" pitchFamily="18" charset="0"/>
              </a:rPr>
              <a:t>anté </a:t>
            </a:r>
            <a:r>
              <a:rPr lang="fr-FR" sz="1800" dirty="0">
                <a:effectLst/>
                <a:ea typeface="Calibri" panose="020F0502020204030204" pitchFamily="34" charset="0"/>
              </a:rPr>
              <a:t/>
            </a:r>
            <a:br>
              <a:rPr lang="fr-FR" sz="1800" dirty="0">
                <a:effectLst/>
                <a:ea typeface="Calibri" panose="020F0502020204030204" pitchFamily="34" charset="0"/>
              </a:rPr>
            </a:br>
            <a:endParaRPr lang="fr-FR" sz="3200" dirty="0"/>
          </a:p>
        </p:txBody>
      </p:sp>
      <p:sp>
        <p:nvSpPr>
          <p:cNvPr id="5" name="Espace réservé du numéro de diapositive 4">
            <a:extLst>
              <a:ext uri="{FF2B5EF4-FFF2-40B4-BE49-F238E27FC236}">
                <a16:creationId xmlns:a16="http://schemas.microsoft.com/office/drawing/2014/main" id="{CBB47048-F8DD-011E-7671-F04BD2D9264C}"/>
              </a:ext>
            </a:extLst>
          </p:cNvPr>
          <p:cNvSpPr>
            <a:spLocks noGrp="1"/>
          </p:cNvSpPr>
          <p:nvPr>
            <p:ph type="sldNum" sz="quarter" idx="4"/>
          </p:nvPr>
        </p:nvSpPr>
        <p:spPr/>
        <p:txBody>
          <a:bodyPr/>
          <a:lstStyle/>
          <a:p>
            <a:fld id="{733122C9-A0B9-462F-8757-0847AD287B63}" type="slidenum">
              <a:rPr lang="fr-FR" smtClean="0"/>
              <a:pPr/>
              <a:t>19</a:t>
            </a:fld>
            <a:endParaRPr lang="fr-FR" dirty="0"/>
          </a:p>
        </p:txBody>
      </p:sp>
    </p:spTree>
    <p:extLst>
      <p:ext uri="{BB962C8B-B14F-4D97-AF65-F5344CB8AC3E}">
        <p14:creationId xmlns:p14="http://schemas.microsoft.com/office/powerpoint/2010/main" val="2111956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pour une image  2"/>
          <p:cNvSpPr>
            <a:spLocks noGrp="1"/>
          </p:cNvSpPr>
          <p:nvPr>
            <p:ph type="pic" sz="quarter" idx="13"/>
          </p:nvPr>
        </p:nvSpPr>
        <p:spPr/>
      </p:sp>
      <p:sp>
        <p:nvSpPr>
          <p:cNvPr id="4" name="Espace réservé de la date 3"/>
          <p:cNvSpPr>
            <a:spLocks noGrp="1"/>
          </p:cNvSpPr>
          <p:nvPr>
            <p:ph type="dt" sz="half" idx="2"/>
          </p:nvPr>
        </p:nvSpPr>
        <p:spPr/>
        <p:txBody>
          <a:bodyPr/>
          <a:lstStyle/>
          <a:p>
            <a:fld id="{EA8FAAC2-ECC7-674E-BA6D-9C8C798446C6}" type="datetime1">
              <a:rPr lang="fr-FR" cap="all" smtClean="0"/>
              <a:t>26/02/2024</a:t>
            </a:fld>
            <a:endParaRPr lang="fr-FR" cap="all" dirty="0"/>
          </a:p>
        </p:txBody>
      </p:sp>
      <p:sp>
        <p:nvSpPr>
          <p:cNvPr id="6" name="Titre 5"/>
          <p:cNvSpPr>
            <a:spLocks noGrp="1"/>
          </p:cNvSpPr>
          <p:nvPr>
            <p:ph type="title"/>
          </p:nvPr>
        </p:nvSpPr>
        <p:spPr/>
        <p:txBody>
          <a:bodyPr/>
          <a:lstStyle/>
          <a:p>
            <a:r>
              <a:rPr lang="fr-FR" dirty="0"/>
              <a:t>Méthodologie</a:t>
            </a:r>
          </a:p>
        </p:txBody>
      </p:sp>
      <p:sp>
        <p:nvSpPr>
          <p:cNvPr id="11" name="Espace réservé du numéro de diapositive 10"/>
          <p:cNvSpPr>
            <a:spLocks noGrp="1"/>
          </p:cNvSpPr>
          <p:nvPr>
            <p:ph type="sldNum" sz="quarter" idx="4"/>
          </p:nvPr>
        </p:nvSpPr>
        <p:spPr/>
        <p:txBody>
          <a:bodyPr/>
          <a:lstStyle/>
          <a:p>
            <a:fld id="{733122C9-A0B9-462F-8757-0847AD287B63}" type="slidenum">
              <a:rPr lang="fr-FR" smtClean="0"/>
              <a:pPr/>
              <a:t>2</a:t>
            </a:fld>
            <a:endParaRPr lang="fr-FR" dirty="0"/>
          </a:p>
        </p:txBody>
      </p:sp>
    </p:spTree>
    <p:extLst>
      <p:ext uri="{BB962C8B-B14F-4D97-AF65-F5344CB8AC3E}">
        <p14:creationId xmlns:p14="http://schemas.microsoft.com/office/powerpoint/2010/main" val="1836591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82180325-66F0-125C-B125-A6092129868A}"/>
              </a:ext>
            </a:extLst>
          </p:cNvPr>
          <p:cNvSpPr>
            <a:spLocks noGrp="1"/>
          </p:cNvSpPr>
          <p:nvPr>
            <p:ph type="sldNum" sz="quarter" idx="12"/>
          </p:nvPr>
        </p:nvSpPr>
        <p:spPr/>
        <p:txBody>
          <a:bodyPr/>
          <a:lstStyle/>
          <a:p>
            <a:fld id="{733122C9-A0B9-462F-8757-0847AD287B63}" type="slidenum">
              <a:rPr lang="fr-FR" smtClean="0"/>
              <a:pPr/>
              <a:t>20</a:t>
            </a:fld>
            <a:endParaRPr lang="fr-FR" dirty="0"/>
          </a:p>
        </p:txBody>
      </p:sp>
      <p:sp>
        <p:nvSpPr>
          <p:cNvPr id="3" name="Espace réservé de la date 2">
            <a:extLst>
              <a:ext uri="{FF2B5EF4-FFF2-40B4-BE49-F238E27FC236}">
                <a16:creationId xmlns:a16="http://schemas.microsoft.com/office/drawing/2014/main" id="{0693DB46-27B9-4508-B4FB-BB94E984D0BD}"/>
              </a:ext>
            </a:extLst>
          </p:cNvPr>
          <p:cNvSpPr>
            <a:spLocks noGrp="1"/>
          </p:cNvSpPr>
          <p:nvPr>
            <p:ph type="dt" sz="half" idx="2"/>
          </p:nvPr>
        </p:nvSpPr>
        <p:spPr/>
        <p:txBody>
          <a:bodyPr/>
          <a:lstStyle/>
          <a:p>
            <a:fld id="{6A4A60EE-9D13-3442-9796-E718C6343EC1}" type="datetime1">
              <a:rPr lang="fr-FR" cap="all" smtClean="0"/>
              <a:pPr/>
              <a:t>26/02/2024</a:t>
            </a:fld>
            <a:endParaRPr lang="fr-FR" cap="all" dirty="0"/>
          </a:p>
        </p:txBody>
      </p:sp>
      <p:sp>
        <p:nvSpPr>
          <p:cNvPr id="7" name="Espace réservé du texte 4">
            <a:extLst>
              <a:ext uri="{FF2B5EF4-FFF2-40B4-BE49-F238E27FC236}">
                <a16:creationId xmlns:a16="http://schemas.microsoft.com/office/drawing/2014/main" id="{DF15E64D-BECA-5045-78C0-8FEAB4B8C917}"/>
              </a:ext>
            </a:extLst>
          </p:cNvPr>
          <p:cNvSpPr txBox="1">
            <a:spLocks/>
          </p:cNvSpPr>
          <p:nvPr/>
        </p:nvSpPr>
        <p:spPr>
          <a:xfrm>
            <a:off x="1180370" y="235875"/>
            <a:ext cx="7712110" cy="535675"/>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b="1" dirty="0">
                <a:solidFill>
                  <a:schemeClr val="tx2"/>
                </a:solidFill>
              </a:rPr>
              <a:t>Les Français réagissent positivement à la promesse de réappropriation des données de santé de Mon Espace Santé</a:t>
            </a:r>
          </a:p>
        </p:txBody>
      </p:sp>
      <p:sp>
        <p:nvSpPr>
          <p:cNvPr id="11" name="ZoneTexte 10">
            <a:extLst>
              <a:ext uri="{FF2B5EF4-FFF2-40B4-BE49-F238E27FC236}">
                <a16:creationId xmlns:a16="http://schemas.microsoft.com/office/drawing/2014/main" id="{13688364-848A-23CC-C114-DC193D0033BE}"/>
              </a:ext>
            </a:extLst>
          </p:cNvPr>
          <p:cNvSpPr txBox="1"/>
          <p:nvPr/>
        </p:nvSpPr>
        <p:spPr>
          <a:xfrm>
            <a:off x="1043608" y="1419526"/>
            <a:ext cx="2160240" cy="1200329"/>
          </a:xfrm>
          <a:prstGeom prst="rect">
            <a:avLst/>
          </a:prstGeom>
          <a:noFill/>
        </p:spPr>
        <p:txBody>
          <a:bodyPr wrap="square" rtlCol="0">
            <a:spAutoFit/>
          </a:bodyPr>
          <a:lstStyle/>
          <a:p>
            <a:pPr algn="ctr"/>
            <a:r>
              <a:rPr lang="fr-FR" sz="7200" b="1" dirty="0">
                <a:solidFill>
                  <a:schemeClr val="accent2">
                    <a:lumMod val="40000"/>
                    <a:lumOff val="60000"/>
                  </a:schemeClr>
                </a:solidFill>
                <a:latin typeface="Marianne" panose="02000000000000000000" pitchFamily="2" charset="0"/>
              </a:rPr>
              <a:t>93%</a:t>
            </a:r>
          </a:p>
        </p:txBody>
      </p:sp>
      <p:sp>
        <p:nvSpPr>
          <p:cNvPr id="12" name="ZoneTexte 11">
            <a:extLst>
              <a:ext uri="{FF2B5EF4-FFF2-40B4-BE49-F238E27FC236}">
                <a16:creationId xmlns:a16="http://schemas.microsoft.com/office/drawing/2014/main" id="{2AE9C80B-8634-3435-E1EE-E20FB65E275A}"/>
              </a:ext>
            </a:extLst>
          </p:cNvPr>
          <p:cNvSpPr txBox="1"/>
          <p:nvPr/>
        </p:nvSpPr>
        <p:spPr>
          <a:xfrm>
            <a:off x="473740" y="2619855"/>
            <a:ext cx="4097705" cy="738664"/>
          </a:xfrm>
          <a:prstGeom prst="rect">
            <a:avLst/>
          </a:prstGeom>
          <a:noFill/>
        </p:spPr>
        <p:txBody>
          <a:bodyPr wrap="square" rtlCol="0">
            <a:spAutoFit/>
          </a:bodyPr>
          <a:lstStyle/>
          <a:p>
            <a:r>
              <a:rPr lang="fr-FR" sz="900" dirty="0">
                <a:latin typeface="Marianne" panose="02000000000000000000" pitchFamily="2" charset="0"/>
              </a:rPr>
              <a:t>des Français estiment être en </a:t>
            </a:r>
            <a:r>
              <a:rPr lang="fr-FR" sz="1400" b="1" dirty="0">
                <a:latin typeface="Marianne" panose="02000000000000000000" pitchFamily="2" charset="0"/>
              </a:rPr>
              <a:t>droit de disposer de tous les documents qui sont émis sur eux </a:t>
            </a:r>
            <a:r>
              <a:rPr lang="fr-FR" sz="900" dirty="0">
                <a:latin typeface="Marianne" panose="02000000000000000000" pitchFamily="2" charset="0"/>
              </a:rPr>
              <a:t>/ pour eux </a:t>
            </a:r>
            <a:r>
              <a:rPr lang="fr-FR" sz="1400" b="1" dirty="0">
                <a:latin typeface="Marianne" panose="02000000000000000000" pitchFamily="2" charset="0"/>
              </a:rPr>
              <a:t>par les professionnels de santé</a:t>
            </a:r>
            <a:r>
              <a:rPr lang="fr-FR" sz="900" b="0" i="0" dirty="0">
                <a:solidFill>
                  <a:srgbClr val="272324"/>
                </a:solidFill>
                <a:effectLst/>
              </a:rPr>
              <a:t> </a:t>
            </a:r>
          </a:p>
        </p:txBody>
      </p:sp>
      <p:sp>
        <p:nvSpPr>
          <p:cNvPr id="9" name="ZoneTexte 8">
            <a:extLst>
              <a:ext uri="{FF2B5EF4-FFF2-40B4-BE49-F238E27FC236}">
                <a16:creationId xmlns:a16="http://schemas.microsoft.com/office/drawing/2014/main" id="{0D68AEEB-AC98-6FED-991A-E0B0A8A42C46}"/>
              </a:ext>
            </a:extLst>
          </p:cNvPr>
          <p:cNvSpPr txBox="1"/>
          <p:nvPr/>
        </p:nvSpPr>
        <p:spPr>
          <a:xfrm>
            <a:off x="4757906" y="2619855"/>
            <a:ext cx="4097705" cy="954107"/>
          </a:xfrm>
          <a:prstGeom prst="rect">
            <a:avLst/>
          </a:prstGeom>
          <a:noFill/>
        </p:spPr>
        <p:txBody>
          <a:bodyPr wrap="square" rtlCol="0">
            <a:spAutoFit/>
          </a:bodyPr>
          <a:lstStyle/>
          <a:p>
            <a:r>
              <a:rPr lang="fr-FR" sz="900" dirty="0">
                <a:latin typeface="Marianne" panose="02000000000000000000" pitchFamily="2" charset="0"/>
              </a:rPr>
              <a:t>des Français estiment qu’ils sont </a:t>
            </a:r>
            <a:r>
              <a:rPr lang="fr-FR" sz="1400" b="1" dirty="0">
                <a:latin typeface="Marianne" panose="02000000000000000000" pitchFamily="2" charset="0"/>
              </a:rPr>
              <a:t>en droit de décider qui a accès </a:t>
            </a:r>
            <a:r>
              <a:rPr lang="fr-FR" sz="900" dirty="0">
                <a:latin typeface="Marianne" panose="02000000000000000000" pitchFamily="2" charset="0"/>
              </a:rPr>
              <a:t>(quels professionnels de santé, quels acteurs externes comme les mutuelles) </a:t>
            </a:r>
            <a:r>
              <a:rPr lang="fr-FR" sz="1400" b="1" dirty="0">
                <a:latin typeface="Marianne" panose="02000000000000000000" pitchFamily="2" charset="0"/>
              </a:rPr>
              <a:t>aux documents émis</a:t>
            </a:r>
            <a:r>
              <a:rPr lang="fr-FR" sz="900" dirty="0">
                <a:latin typeface="Marianne" panose="02000000000000000000" pitchFamily="2" charset="0"/>
              </a:rPr>
              <a:t> sur eux / pour eux </a:t>
            </a:r>
            <a:r>
              <a:rPr lang="fr-FR" sz="1400" b="1" dirty="0">
                <a:latin typeface="Marianne" panose="02000000000000000000" pitchFamily="2" charset="0"/>
              </a:rPr>
              <a:t>par les professionnels de santé</a:t>
            </a:r>
            <a:r>
              <a:rPr lang="fr-FR" sz="900" dirty="0">
                <a:latin typeface="Marianne" panose="02000000000000000000" pitchFamily="2" charset="0"/>
              </a:rPr>
              <a:t>. </a:t>
            </a:r>
          </a:p>
        </p:txBody>
      </p:sp>
      <p:sp>
        <p:nvSpPr>
          <p:cNvPr id="8" name="ZoneTexte 7">
            <a:extLst>
              <a:ext uri="{FF2B5EF4-FFF2-40B4-BE49-F238E27FC236}">
                <a16:creationId xmlns:a16="http://schemas.microsoft.com/office/drawing/2014/main" id="{13688364-848A-23CC-C114-DC193D0033BE}"/>
              </a:ext>
            </a:extLst>
          </p:cNvPr>
          <p:cNvSpPr txBox="1"/>
          <p:nvPr/>
        </p:nvSpPr>
        <p:spPr>
          <a:xfrm>
            <a:off x="5508104" y="1419526"/>
            <a:ext cx="2160240" cy="1200329"/>
          </a:xfrm>
          <a:prstGeom prst="rect">
            <a:avLst/>
          </a:prstGeom>
          <a:noFill/>
        </p:spPr>
        <p:txBody>
          <a:bodyPr wrap="square" rtlCol="0">
            <a:spAutoFit/>
          </a:bodyPr>
          <a:lstStyle/>
          <a:p>
            <a:pPr algn="ctr"/>
            <a:r>
              <a:rPr lang="fr-FR" sz="7200" b="1" dirty="0">
                <a:solidFill>
                  <a:schemeClr val="accent2">
                    <a:lumMod val="40000"/>
                    <a:lumOff val="60000"/>
                  </a:schemeClr>
                </a:solidFill>
                <a:latin typeface="Marianne" panose="02000000000000000000" pitchFamily="2" charset="0"/>
              </a:rPr>
              <a:t>93%</a:t>
            </a:r>
          </a:p>
        </p:txBody>
      </p:sp>
    </p:spTree>
    <p:extLst>
      <p:ext uri="{BB962C8B-B14F-4D97-AF65-F5344CB8AC3E}">
        <p14:creationId xmlns:p14="http://schemas.microsoft.com/office/powerpoint/2010/main" val="118586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E40AA95F-A9AB-B2E2-B655-EE6B4C25758E}"/>
              </a:ext>
            </a:extLst>
          </p:cNvPr>
          <p:cNvSpPr>
            <a:spLocks noGrp="1"/>
          </p:cNvSpPr>
          <p:nvPr>
            <p:ph type="sldNum" sz="quarter" idx="12"/>
          </p:nvPr>
        </p:nvSpPr>
        <p:spPr/>
        <p:txBody>
          <a:bodyPr/>
          <a:lstStyle/>
          <a:p>
            <a:fld id="{733122C9-A0B9-462F-8757-0847AD287B63}" type="slidenum">
              <a:rPr lang="fr-FR" smtClean="0"/>
              <a:pPr/>
              <a:t>21</a:t>
            </a:fld>
            <a:endParaRPr lang="fr-FR" dirty="0"/>
          </a:p>
        </p:txBody>
      </p:sp>
      <p:sp>
        <p:nvSpPr>
          <p:cNvPr id="3" name="Espace réservé de la date 2">
            <a:extLst>
              <a:ext uri="{FF2B5EF4-FFF2-40B4-BE49-F238E27FC236}">
                <a16:creationId xmlns:a16="http://schemas.microsoft.com/office/drawing/2014/main" id="{D3B56D7F-7D09-92AF-BE68-A50EBAB489D5}"/>
              </a:ext>
            </a:extLst>
          </p:cNvPr>
          <p:cNvSpPr>
            <a:spLocks noGrp="1"/>
          </p:cNvSpPr>
          <p:nvPr>
            <p:ph type="dt" sz="half" idx="2"/>
          </p:nvPr>
        </p:nvSpPr>
        <p:spPr/>
        <p:txBody>
          <a:bodyPr/>
          <a:lstStyle/>
          <a:p>
            <a:fld id="{6A4A60EE-9D13-3442-9796-E718C6343EC1}" type="datetime1">
              <a:rPr lang="fr-FR" cap="all" smtClean="0"/>
              <a:pPr/>
              <a:t>26/02/2024</a:t>
            </a:fld>
            <a:endParaRPr lang="fr-FR" cap="all" dirty="0"/>
          </a:p>
        </p:txBody>
      </p:sp>
      <p:sp>
        <p:nvSpPr>
          <p:cNvPr id="14" name="Espace réservé du texte 4">
            <a:extLst>
              <a:ext uri="{FF2B5EF4-FFF2-40B4-BE49-F238E27FC236}">
                <a16:creationId xmlns:a16="http://schemas.microsoft.com/office/drawing/2014/main" id="{CB79CFC9-9A88-C462-BD59-DA933222F93E}"/>
              </a:ext>
            </a:extLst>
          </p:cNvPr>
          <p:cNvSpPr txBox="1">
            <a:spLocks/>
          </p:cNvSpPr>
          <p:nvPr/>
        </p:nvSpPr>
        <p:spPr>
          <a:xfrm>
            <a:off x="1187625" y="197594"/>
            <a:ext cx="7056784" cy="432048"/>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2075" marR="0" lvl="0" indent="0" algn="l" defTabSz="914400" rtl="0" eaLnBrk="1" fontAlgn="auto" latinLnBrk="0" hangingPunct="1">
              <a:lnSpc>
                <a:spcPct val="100000"/>
              </a:lnSpc>
              <a:spcBef>
                <a:spcPts val="0"/>
              </a:spcBef>
              <a:spcAft>
                <a:spcPts val="500"/>
              </a:spcAft>
              <a:buClrTx/>
              <a:buSzTx/>
              <a:buFont typeface="Arial" pitchFamily="34" charset="0"/>
              <a:buNone/>
              <a:tabLst/>
              <a:defRPr/>
            </a:pPr>
            <a:r>
              <a:rPr lang="fr-FR" b="1" dirty="0">
                <a:solidFill>
                  <a:srgbClr val="000091"/>
                </a:solidFill>
              </a:rPr>
              <a:t>Les Français font plutôt confiance à Mon Espace Santé en termes de sécurité et la recommandation de l’outil est très élevée </a:t>
            </a:r>
            <a:endPar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endParaRPr>
          </a:p>
        </p:txBody>
      </p:sp>
      <p:sp>
        <p:nvSpPr>
          <p:cNvPr id="17" name="ZoneTexte 16">
            <a:extLst>
              <a:ext uri="{FF2B5EF4-FFF2-40B4-BE49-F238E27FC236}">
                <a16:creationId xmlns:a16="http://schemas.microsoft.com/office/drawing/2014/main" id="{F93DF3A3-106D-845B-FF98-ADC8792F420C}"/>
              </a:ext>
            </a:extLst>
          </p:cNvPr>
          <p:cNvSpPr txBox="1"/>
          <p:nvPr/>
        </p:nvSpPr>
        <p:spPr>
          <a:xfrm>
            <a:off x="7190648" y="1148289"/>
            <a:ext cx="1834842" cy="466384"/>
          </a:xfrm>
          <a:prstGeom prst="roundRect">
            <a:avLst/>
          </a:prstGeom>
          <a:noFill/>
          <a:ln>
            <a:solidFill>
              <a:srgbClr val="D0CECE"/>
            </a:solidFill>
            <a:prstDash val="sysDot"/>
          </a:ln>
        </p:spPr>
        <p:txBody>
          <a:bodyPr wrap="square" lIns="0" tIns="0" rIns="0" bIns="0" rtlCol="0">
            <a:spAutoFit/>
          </a:bodyPr>
          <a:lstStyle/>
          <a:p>
            <a:pPr algn="ctr"/>
            <a:r>
              <a:rPr lang="fr-FR" sz="900" i="1" dirty="0">
                <a:solidFill>
                  <a:schemeClr val="bg2">
                    <a:lumMod val="10000"/>
                  </a:schemeClr>
                </a:solidFill>
                <a:latin typeface="Marianne" panose="02000000000000000000" pitchFamily="2" charset="0"/>
                <a:ea typeface="Arial" charset="0"/>
                <a:cs typeface="Arial" charset="0"/>
              </a:rPr>
              <a:t>Rappel : </a:t>
            </a:r>
            <a:r>
              <a:rPr lang="fr-FR" sz="900" b="1" i="1" dirty="0">
                <a:solidFill>
                  <a:srgbClr val="3EAD95"/>
                </a:solidFill>
                <a:latin typeface="Marianne" panose="02000000000000000000" pitchFamily="2" charset="0"/>
                <a:ea typeface="Arial" charset="0"/>
                <a:cs typeface="Arial" charset="0"/>
              </a:rPr>
              <a:t>35%</a:t>
            </a:r>
            <a:r>
              <a:rPr lang="fr-FR" sz="900" b="1" i="1" dirty="0">
                <a:solidFill>
                  <a:srgbClr val="D64449"/>
                </a:solidFill>
                <a:latin typeface="Marianne" panose="02000000000000000000" pitchFamily="2" charset="0"/>
                <a:ea typeface="Arial" charset="0"/>
                <a:cs typeface="Arial" charset="0"/>
              </a:rPr>
              <a:t> </a:t>
            </a:r>
            <a:r>
              <a:rPr lang="fr-FR" sz="900" i="1" dirty="0">
                <a:solidFill>
                  <a:schemeClr val="bg2">
                    <a:lumMod val="10000"/>
                  </a:schemeClr>
                </a:solidFill>
                <a:latin typeface="Marianne" panose="02000000000000000000" pitchFamily="2" charset="0"/>
                <a:ea typeface="Arial" charset="0"/>
                <a:cs typeface="Arial" charset="0"/>
              </a:rPr>
              <a:t>des Français déclarent avoir déjà activé leur profil « Mon Espace Santé »</a:t>
            </a:r>
          </a:p>
        </p:txBody>
      </p:sp>
      <p:graphicFrame>
        <p:nvGraphicFramePr>
          <p:cNvPr id="18" name="Graphique 17">
            <a:extLst>
              <a:ext uri="{FF2B5EF4-FFF2-40B4-BE49-F238E27FC236}">
                <a16:creationId xmlns:a16="http://schemas.microsoft.com/office/drawing/2014/main" id="{3C0472E0-DD5D-41FE-DAC1-2B5AF8571F39}"/>
              </a:ext>
            </a:extLst>
          </p:cNvPr>
          <p:cNvGraphicFramePr/>
          <p:nvPr>
            <p:extLst>
              <p:ext uri="{D42A27DB-BD31-4B8C-83A1-F6EECF244321}">
                <p14:modId xmlns:p14="http://schemas.microsoft.com/office/powerpoint/2010/main" val="2272781432"/>
              </p:ext>
            </p:extLst>
          </p:nvPr>
        </p:nvGraphicFramePr>
        <p:xfrm>
          <a:off x="188797" y="3435846"/>
          <a:ext cx="3681082" cy="1202001"/>
        </p:xfrm>
        <a:graphic>
          <a:graphicData uri="http://schemas.openxmlformats.org/drawingml/2006/chart">
            <c:chart xmlns:c="http://schemas.openxmlformats.org/drawingml/2006/chart" xmlns:r="http://schemas.openxmlformats.org/officeDocument/2006/relationships" r:id="rId2"/>
          </a:graphicData>
        </a:graphic>
      </p:graphicFrame>
      <p:sp>
        <p:nvSpPr>
          <p:cNvPr id="26" name="ZoneTexte 25">
            <a:extLst>
              <a:ext uri="{FF2B5EF4-FFF2-40B4-BE49-F238E27FC236}">
                <a16:creationId xmlns:a16="http://schemas.microsoft.com/office/drawing/2014/main" id="{8890CF74-E837-2AD5-11B5-00FD13D449B8}"/>
              </a:ext>
            </a:extLst>
          </p:cNvPr>
          <p:cNvSpPr txBox="1"/>
          <p:nvPr/>
        </p:nvSpPr>
        <p:spPr>
          <a:xfrm>
            <a:off x="1055934" y="1423826"/>
            <a:ext cx="2244020" cy="1107996"/>
          </a:xfrm>
          <a:prstGeom prst="rect">
            <a:avLst/>
          </a:prstGeom>
          <a:noFill/>
        </p:spPr>
        <p:txBody>
          <a:bodyPr wrap="square" rtlCol="0">
            <a:spAutoFit/>
          </a:bodyPr>
          <a:lstStyle/>
          <a:p>
            <a:pPr algn="ctr"/>
            <a:r>
              <a:rPr lang="fr-FR" sz="6600" b="1" dirty="0">
                <a:solidFill>
                  <a:schemeClr val="accent2">
                    <a:lumMod val="40000"/>
                    <a:lumOff val="60000"/>
                  </a:schemeClr>
                </a:solidFill>
                <a:latin typeface="Marianne" panose="02000000000000000000" pitchFamily="2" charset="0"/>
              </a:rPr>
              <a:t>75%</a:t>
            </a:r>
          </a:p>
        </p:txBody>
      </p:sp>
      <p:sp>
        <p:nvSpPr>
          <p:cNvPr id="27" name="ZoneTexte 26">
            <a:extLst>
              <a:ext uri="{FF2B5EF4-FFF2-40B4-BE49-F238E27FC236}">
                <a16:creationId xmlns:a16="http://schemas.microsoft.com/office/drawing/2014/main" id="{0ABEF200-1D6E-9405-8968-5454671810B9}"/>
              </a:ext>
            </a:extLst>
          </p:cNvPr>
          <p:cNvSpPr txBox="1"/>
          <p:nvPr/>
        </p:nvSpPr>
        <p:spPr>
          <a:xfrm>
            <a:off x="287944" y="2533393"/>
            <a:ext cx="3780000" cy="738664"/>
          </a:xfrm>
          <a:prstGeom prst="rect">
            <a:avLst/>
          </a:prstGeom>
          <a:noFill/>
        </p:spPr>
        <p:txBody>
          <a:bodyPr wrap="square" rtlCol="0">
            <a:spAutoFit/>
          </a:bodyPr>
          <a:lstStyle/>
          <a:p>
            <a:pPr algn="just"/>
            <a:r>
              <a:rPr lang="fr-FR" sz="900" dirty="0">
                <a:latin typeface="Marianne" panose="02000000000000000000" pitchFamily="2" charset="0"/>
              </a:rPr>
              <a:t>des Français déclarent </a:t>
            </a:r>
            <a:r>
              <a:rPr lang="fr-FR" sz="1400" b="1" dirty="0">
                <a:latin typeface="Marianne" panose="02000000000000000000" pitchFamily="2" charset="0"/>
              </a:rPr>
              <a:t>faire confiance </a:t>
            </a:r>
            <a:r>
              <a:rPr lang="fr-FR" sz="900" dirty="0">
                <a:latin typeface="Marianne" panose="02000000000000000000" pitchFamily="2" charset="0"/>
              </a:rPr>
              <a:t>à Mon Espace Santé pour garantir </a:t>
            </a:r>
            <a:r>
              <a:rPr lang="fr-FR" sz="1400" b="1" dirty="0">
                <a:latin typeface="Marianne" panose="02000000000000000000" pitchFamily="2" charset="0"/>
              </a:rPr>
              <a:t>la sécurité des données personnelles qui y sont stockées</a:t>
            </a:r>
            <a:r>
              <a:rPr lang="fr-FR" sz="900" b="1" dirty="0">
                <a:latin typeface="Marianne" panose="02000000000000000000" pitchFamily="2" charset="0"/>
              </a:rPr>
              <a:t>.</a:t>
            </a:r>
            <a:endParaRPr lang="fr-FR" sz="900" b="0" i="0" dirty="0">
              <a:solidFill>
                <a:srgbClr val="272324"/>
              </a:solidFill>
              <a:effectLst/>
            </a:endParaRPr>
          </a:p>
        </p:txBody>
      </p:sp>
      <p:sp>
        <p:nvSpPr>
          <p:cNvPr id="33" name="ZoneTexte 32">
            <a:extLst>
              <a:ext uri="{FF2B5EF4-FFF2-40B4-BE49-F238E27FC236}">
                <a16:creationId xmlns:a16="http://schemas.microsoft.com/office/drawing/2014/main" id="{E905D07A-13EF-E30E-BC7C-5511E6DA8FF0}"/>
              </a:ext>
            </a:extLst>
          </p:cNvPr>
          <p:cNvSpPr txBox="1"/>
          <p:nvPr/>
        </p:nvSpPr>
        <p:spPr>
          <a:xfrm>
            <a:off x="5423793" y="1418469"/>
            <a:ext cx="2244020" cy="1107996"/>
          </a:xfrm>
          <a:prstGeom prst="rect">
            <a:avLst/>
          </a:prstGeom>
          <a:noFill/>
        </p:spPr>
        <p:txBody>
          <a:bodyPr wrap="square" rtlCol="0">
            <a:spAutoFit/>
          </a:bodyPr>
          <a:lstStyle/>
          <a:p>
            <a:pPr algn="ctr"/>
            <a:r>
              <a:rPr lang="fr-FR" sz="6600" b="1" dirty="0">
                <a:solidFill>
                  <a:schemeClr val="accent2">
                    <a:lumMod val="40000"/>
                    <a:lumOff val="60000"/>
                  </a:schemeClr>
                </a:solidFill>
                <a:latin typeface="Marianne" panose="02000000000000000000" pitchFamily="2" charset="0"/>
              </a:rPr>
              <a:t>91%</a:t>
            </a:r>
          </a:p>
        </p:txBody>
      </p:sp>
      <p:sp>
        <p:nvSpPr>
          <p:cNvPr id="34" name="ZoneTexte 33">
            <a:extLst>
              <a:ext uri="{FF2B5EF4-FFF2-40B4-BE49-F238E27FC236}">
                <a16:creationId xmlns:a16="http://schemas.microsoft.com/office/drawing/2014/main" id="{5D146327-B298-1A89-AA1F-4B36027366D9}"/>
              </a:ext>
            </a:extLst>
          </p:cNvPr>
          <p:cNvSpPr txBox="1"/>
          <p:nvPr/>
        </p:nvSpPr>
        <p:spPr>
          <a:xfrm>
            <a:off x="4655803" y="2533393"/>
            <a:ext cx="3780000" cy="800219"/>
          </a:xfrm>
          <a:prstGeom prst="rect">
            <a:avLst/>
          </a:prstGeom>
          <a:noFill/>
        </p:spPr>
        <p:txBody>
          <a:bodyPr wrap="square" rtlCol="0">
            <a:spAutoFit/>
          </a:bodyPr>
          <a:lstStyle/>
          <a:p>
            <a:pPr algn="just"/>
            <a:r>
              <a:rPr lang="fr-FR" sz="900" dirty="0">
                <a:latin typeface="Marianne" panose="02000000000000000000" pitchFamily="2" charset="0"/>
              </a:rPr>
              <a:t>des personnes ayant activé leur profil « Mon Espace Santé » déclarent  qu’ils </a:t>
            </a:r>
            <a:r>
              <a:rPr lang="fr-FR" sz="1400" b="1" dirty="0">
                <a:latin typeface="Marianne" panose="02000000000000000000" pitchFamily="2" charset="0"/>
              </a:rPr>
              <a:t>pourraient</a:t>
            </a:r>
            <a:r>
              <a:rPr lang="fr-FR" sz="900" dirty="0">
                <a:latin typeface="Marianne" panose="02000000000000000000" pitchFamily="2" charset="0"/>
              </a:rPr>
              <a:t> </a:t>
            </a:r>
            <a:r>
              <a:rPr lang="fr-FR" sz="1400" b="1" dirty="0">
                <a:latin typeface="Marianne" panose="02000000000000000000" pitchFamily="2" charset="0"/>
              </a:rPr>
              <a:t>conseiller le service à l’un de leur proches</a:t>
            </a:r>
            <a:r>
              <a:rPr lang="fr-FR" sz="900" dirty="0">
                <a:latin typeface="Marianne" panose="02000000000000000000" pitchFamily="2" charset="0"/>
              </a:rPr>
              <a:t>, la moitié d’entre eux l’envisagent « certainement »</a:t>
            </a:r>
          </a:p>
        </p:txBody>
      </p:sp>
      <p:graphicFrame>
        <p:nvGraphicFramePr>
          <p:cNvPr id="37" name="Graphique 36">
            <a:extLst>
              <a:ext uri="{FF2B5EF4-FFF2-40B4-BE49-F238E27FC236}">
                <a16:creationId xmlns:a16="http://schemas.microsoft.com/office/drawing/2014/main" id="{48A7CB51-C8A2-2956-8DE5-861F95DF242A}"/>
              </a:ext>
            </a:extLst>
          </p:cNvPr>
          <p:cNvGraphicFramePr/>
          <p:nvPr>
            <p:extLst>
              <p:ext uri="{D42A27DB-BD31-4B8C-83A1-F6EECF244321}">
                <p14:modId xmlns:p14="http://schemas.microsoft.com/office/powerpoint/2010/main" val="3810256771"/>
              </p:ext>
            </p:extLst>
          </p:nvPr>
        </p:nvGraphicFramePr>
        <p:xfrm>
          <a:off x="4676869" y="3435846"/>
          <a:ext cx="3812796" cy="12020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571569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82180325-66F0-125C-B125-A6092129868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fr-FR" sz="75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3" name="Espace réservé de la date 2">
            <a:extLst>
              <a:ext uri="{FF2B5EF4-FFF2-40B4-BE49-F238E27FC236}">
                <a16:creationId xmlns:a16="http://schemas.microsoft.com/office/drawing/2014/main" id="{0693DB46-27B9-4508-B4FB-BB94E984D0BD}"/>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A4A60EE-9D13-3442-9796-E718C6343EC1}" type="datetime1">
              <a:rPr kumimoji="0" lang="fr-FR" sz="750" b="1"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26/02/2024</a:t>
            </a:fld>
            <a:endParaRPr kumimoji="0" lang="fr-FR" sz="750" b="1"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7" name="Espace réservé du texte 4">
            <a:extLst>
              <a:ext uri="{FF2B5EF4-FFF2-40B4-BE49-F238E27FC236}">
                <a16:creationId xmlns:a16="http://schemas.microsoft.com/office/drawing/2014/main" id="{DF15E64D-BECA-5045-78C0-8FEAB4B8C917}"/>
              </a:ext>
            </a:extLst>
          </p:cNvPr>
          <p:cNvSpPr txBox="1">
            <a:spLocks/>
          </p:cNvSpPr>
          <p:nvPr/>
        </p:nvSpPr>
        <p:spPr>
          <a:xfrm>
            <a:off x="1043607" y="195486"/>
            <a:ext cx="7705105" cy="432048"/>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2075"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endParaRPr>
          </a:p>
        </p:txBody>
      </p:sp>
      <p:sp>
        <p:nvSpPr>
          <p:cNvPr id="4" name="Espace réservé du texte 4">
            <a:extLst>
              <a:ext uri="{FF2B5EF4-FFF2-40B4-BE49-F238E27FC236}">
                <a16:creationId xmlns:a16="http://schemas.microsoft.com/office/drawing/2014/main" id="{8FE4E30E-8BD4-C898-289E-2AD13B04B5F9}"/>
              </a:ext>
            </a:extLst>
          </p:cNvPr>
          <p:cNvSpPr txBox="1">
            <a:spLocks/>
          </p:cNvSpPr>
          <p:nvPr/>
        </p:nvSpPr>
        <p:spPr>
          <a:xfrm>
            <a:off x="1043608" y="195486"/>
            <a:ext cx="7705105" cy="432048"/>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2075"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endParaRPr>
          </a:p>
        </p:txBody>
      </p:sp>
      <p:sp>
        <p:nvSpPr>
          <p:cNvPr id="5" name="Espace réservé du texte 4">
            <a:extLst>
              <a:ext uri="{FF2B5EF4-FFF2-40B4-BE49-F238E27FC236}">
                <a16:creationId xmlns:a16="http://schemas.microsoft.com/office/drawing/2014/main" id="{E9B792B3-D400-ACD4-372F-51CCD93EAEE9}"/>
              </a:ext>
            </a:extLst>
          </p:cNvPr>
          <p:cNvSpPr txBox="1">
            <a:spLocks/>
          </p:cNvSpPr>
          <p:nvPr/>
        </p:nvSpPr>
        <p:spPr>
          <a:xfrm>
            <a:off x="1196007" y="195486"/>
            <a:ext cx="7552705" cy="432048"/>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2075" marR="0" lvl="0" indent="0" algn="l" defTabSz="914400" rtl="0" eaLnBrk="1" fontAlgn="auto" latinLnBrk="0" hangingPunct="1">
              <a:lnSpc>
                <a:spcPct val="100000"/>
              </a:lnSpc>
              <a:spcBef>
                <a:spcPts val="0"/>
              </a:spcBef>
              <a:spcAft>
                <a:spcPts val="500"/>
              </a:spcAft>
              <a:buClrTx/>
              <a:buSzTx/>
              <a:buFont typeface="Arial" pitchFamily="34" charset="0"/>
              <a:buNone/>
              <a:tabLst/>
              <a:defRPr/>
            </a:pPr>
            <a:r>
              <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rPr>
              <a:t>Un intérêt confirmé des parents à la mise en place d’un carnet de santé numérique, plutôt en complément du carnet de santé papier qu’en remplacement</a:t>
            </a:r>
          </a:p>
          <a:p>
            <a:pPr marL="92075"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endParaRPr>
          </a:p>
          <a:p>
            <a:pPr marL="92075" marR="0" lvl="0" indent="0" algn="l" defTabSz="914400" rtl="0" eaLnBrk="1" fontAlgn="auto" latinLnBrk="0" hangingPunct="1">
              <a:lnSpc>
                <a:spcPct val="100000"/>
              </a:lnSpc>
              <a:spcBef>
                <a:spcPts val="0"/>
              </a:spcBef>
              <a:spcAft>
                <a:spcPts val="500"/>
              </a:spcAft>
              <a:buClrTx/>
              <a:buSzTx/>
              <a:buFont typeface="Arial" pitchFamily="34" charset="0"/>
              <a:buNone/>
              <a:tabLst/>
              <a:defRPr/>
            </a:pPr>
            <a:endPar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endParaRPr>
          </a:p>
        </p:txBody>
      </p:sp>
      <p:sp>
        <p:nvSpPr>
          <p:cNvPr id="6" name="Rounded Rectangle 17">
            <a:extLst>
              <a:ext uri="{FF2B5EF4-FFF2-40B4-BE49-F238E27FC236}">
                <a16:creationId xmlns:a16="http://schemas.microsoft.com/office/drawing/2014/main" id="{AA0CCAC7-4D02-508F-945D-8F2EF063EBF0}"/>
              </a:ext>
            </a:extLst>
          </p:cNvPr>
          <p:cNvSpPr/>
          <p:nvPr/>
        </p:nvSpPr>
        <p:spPr>
          <a:xfrm>
            <a:off x="-4015" y="836712"/>
            <a:ext cx="9148016" cy="270000"/>
          </a:xfrm>
          <a:prstGeom prst="rect">
            <a:avLst/>
          </a:prstGeom>
          <a:solidFill>
            <a:srgbClr val="E6E6E6"/>
          </a:solidFill>
          <a:ln w="9525" cap="flat" cmpd="sng" algn="ctr">
            <a:noFill/>
            <a:prstDash val="solid"/>
          </a:ln>
          <a:effectLst/>
        </p:spPr>
        <p:txBody>
          <a:bodyPr rot="0" spcFirstLastPara="0" vertOverflow="overflow" horzOverflow="overflow" vert="horz" wrap="square" lIns="91440" tIns="91440" rIns="182880" bIns="91440" numCol="1" spcCol="0" rtlCol="0" fromWordArt="0" anchor="ctr" anchorCtr="0" forceAA="0" compatLnSpc="1">
            <a:prstTxWarp prst="textNoShape">
              <a:avLst/>
            </a:prstTxWarp>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000000"/>
                </a:solidFill>
                <a:effectLst/>
                <a:uLnTx/>
                <a:uFillTx/>
                <a:latin typeface="Marianne" panose="02000000000000000000" pitchFamily="2" charset="0"/>
                <a:ea typeface="+mn-ea"/>
                <a:cs typeface="+mn-cs"/>
              </a:rPr>
              <a:t>Personnellement, seriez-vous favorable à la mise en place d’un carnet de santé au format numérique pour vos enfants dans « Mon espace santé »… ?</a:t>
            </a:r>
          </a:p>
        </p:txBody>
      </p:sp>
      <p:sp>
        <p:nvSpPr>
          <p:cNvPr id="13" name="ZoneTexte 12">
            <a:extLst>
              <a:ext uri="{FF2B5EF4-FFF2-40B4-BE49-F238E27FC236}">
                <a16:creationId xmlns:a16="http://schemas.microsoft.com/office/drawing/2014/main" id="{29170D2B-4F8F-E6E9-9DC3-B0737CC304BC}"/>
              </a:ext>
            </a:extLst>
          </p:cNvPr>
          <p:cNvSpPr txBox="1"/>
          <p:nvPr/>
        </p:nvSpPr>
        <p:spPr>
          <a:xfrm>
            <a:off x="-4007" y="1131590"/>
            <a:ext cx="4983970" cy="265961"/>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75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 Aux parents ayant au moins un enfant âgé de moins de 12 ans, en % - </a:t>
            </a:r>
          </a:p>
        </p:txBody>
      </p:sp>
      <p:graphicFrame>
        <p:nvGraphicFramePr>
          <p:cNvPr id="14" name="Graphique 13">
            <a:extLst>
              <a:ext uri="{FF2B5EF4-FFF2-40B4-BE49-F238E27FC236}">
                <a16:creationId xmlns:a16="http://schemas.microsoft.com/office/drawing/2014/main" id="{6DBA00F6-F765-BCD4-FE26-0CD4CCEFB4B3}"/>
              </a:ext>
            </a:extLst>
          </p:cNvPr>
          <p:cNvGraphicFramePr/>
          <p:nvPr>
            <p:extLst>
              <p:ext uri="{D42A27DB-BD31-4B8C-83A1-F6EECF244321}">
                <p14:modId xmlns:p14="http://schemas.microsoft.com/office/powerpoint/2010/main" val="172399270"/>
              </p:ext>
            </p:extLst>
          </p:nvPr>
        </p:nvGraphicFramePr>
        <p:xfrm>
          <a:off x="662682" y="1201179"/>
          <a:ext cx="5398550" cy="3746835"/>
        </p:xfrm>
        <a:graphic>
          <a:graphicData uri="http://schemas.openxmlformats.org/drawingml/2006/chart">
            <c:chart xmlns:c="http://schemas.openxmlformats.org/drawingml/2006/chart" xmlns:r="http://schemas.openxmlformats.org/officeDocument/2006/relationships" r:id="rId2"/>
          </a:graphicData>
        </a:graphic>
      </p:graphicFrame>
      <p:sp>
        <p:nvSpPr>
          <p:cNvPr id="15" name="ZoneTexte 14">
            <a:extLst>
              <a:ext uri="{FF2B5EF4-FFF2-40B4-BE49-F238E27FC236}">
                <a16:creationId xmlns:a16="http://schemas.microsoft.com/office/drawing/2014/main" id="{937E079E-D238-1D90-4FDE-E1F6F161E606}"/>
              </a:ext>
            </a:extLst>
          </p:cNvPr>
          <p:cNvSpPr txBox="1"/>
          <p:nvPr/>
        </p:nvSpPr>
        <p:spPr>
          <a:xfrm>
            <a:off x="7326686" y="1752703"/>
            <a:ext cx="917722" cy="16927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D64449"/>
                </a:solidFill>
                <a:effectLst/>
                <a:uLnTx/>
                <a:uFillTx/>
                <a:latin typeface="Arial" charset="0"/>
                <a:ea typeface="Arial" charset="0"/>
                <a:cs typeface="Arial" charset="0"/>
              </a:rPr>
              <a:t>Pas favorable</a:t>
            </a:r>
          </a:p>
        </p:txBody>
      </p:sp>
      <p:graphicFrame>
        <p:nvGraphicFramePr>
          <p:cNvPr id="16" name="Tableau 5">
            <a:extLst>
              <a:ext uri="{FF2B5EF4-FFF2-40B4-BE49-F238E27FC236}">
                <a16:creationId xmlns:a16="http://schemas.microsoft.com/office/drawing/2014/main" id="{C5D41690-3701-9BE8-5D68-BB39D3FCCEE6}"/>
              </a:ext>
            </a:extLst>
          </p:cNvPr>
          <p:cNvGraphicFramePr>
            <a:graphicFrameLocks noGrp="1"/>
          </p:cNvGraphicFramePr>
          <p:nvPr>
            <p:extLst>
              <p:ext uri="{D42A27DB-BD31-4B8C-83A1-F6EECF244321}">
                <p14:modId xmlns:p14="http://schemas.microsoft.com/office/powerpoint/2010/main" val="2503716171"/>
              </p:ext>
            </p:extLst>
          </p:nvPr>
        </p:nvGraphicFramePr>
        <p:xfrm>
          <a:off x="6228184" y="1773584"/>
          <a:ext cx="2016224" cy="2598366"/>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3161273150"/>
                    </a:ext>
                  </a:extLst>
                </a:gridCol>
                <a:gridCol w="1008112">
                  <a:extLst>
                    <a:ext uri="{9D8B030D-6E8A-4147-A177-3AD203B41FA5}">
                      <a16:colId xmlns:a16="http://schemas.microsoft.com/office/drawing/2014/main" val="840153074"/>
                    </a:ext>
                  </a:extLst>
                </a:gridCol>
              </a:tblGrid>
              <a:tr h="1299183">
                <a:tc>
                  <a:txBody>
                    <a:bodyPr/>
                    <a:lstStyle/>
                    <a:p>
                      <a:pPr algn="ctr"/>
                      <a:r>
                        <a:rPr lang="fr-FR" sz="2400" b="1" dirty="0">
                          <a:solidFill>
                            <a:srgbClr val="3EAD95"/>
                          </a:solidFill>
                        </a:rPr>
                        <a:t>78%</a:t>
                      </a:r>
                      <a:endParaRPr lang="fr-FR" sz="2400" dirty="0">
                        <a:solidFill>
                          <a:srgbClr val="3EAD95"/>
                        </a:solidFill>
                      </a:endParaRPr>
                    </a:p>
                  </a:txBody>
                  <a:tcPr anchor="ctr">
                    <a:noFill/>
                  </a:tcPr>
                </a:tc>
                <a:tc>
                  <a:txBody>
                    <a:bodyPr/>
                    <a:lstStyle/>
                    <a:p>
                      <a:pPr algn="ctr"/>
                      <a:r>
                        <a:rPr lang="fr-FR" sz="1400" b="1" dirty="0">
                          <a:solidFill>
                            <a:srgbClr val="D64449"/>
                          </a:solidFill>
                        </a:rPr>
                        <a:t>21%</a:t>
                      </a:r>
                      <a:endParaRPr lang="fr-FR" sz="1400" dirty="0">
                        <a:solidFill>
                          <a:srgbClr val="D64449"/>
                        </a:solidFill>
                      </a:endParaRPr>
                    </a:p>
                  </a:txBody>
                  <a:tcPr anchor="ctr">
                    <a:noFill/>
                  </a:tcPr>
                </a:tc>
                <a:extLst>
                  <a:ext uri="{0D108BD9-81ED-4DB2-BD59-A6C34878D82A}">
                    <a16:rowId xmlns:a16="http://schemas.microsoft.com/office/drawing/2014/main" val="211509700"/>
                  </a:ext>
                </a:extLst>
              </a:tr>
              <a:tr h="1299183">
                <a:tc>
                  <a:txBody>
                    <a:bodyPr/>
                    <a:lstStyle/>
                    <a:p>
                      <a:pPr algn="ctr"/>
                      <a:r>
                        <a:rPr lang="fr-FR" sz="1400" b="1" dirty="0">
                          <a:solidFill>
                            <a:srgbClr val="3EAD95"/>
                          </a:solidFill>
                        </a:rPr>
                        <a:t>65%</a:t>
                      </a:r>
                      <a:endParaRPr lang="fr-FR" sz="1400" dirty="0">
                        <a:solidFill>
                          <a:srgbClr val="3EAD95"/>
                        </a:solidFill>
                      </a:endParaRPr>
                    </a:p>
                  </a:txBody>
                  <a:tcPr anchor="ctr">
                    <a:noFill/>
                  </a:tcPr>
                </a:tc>
                <a:tc>
                  <a:txBody>
                    <a:bodyPr/>
                    <a:lstStyle/>
                    <a:p>
                      <a:pPr algn="ctr"/>
                      <a:r>
                        <a:rPr lang="fr-FR" sz="1400" b="1" dirty="0">
                          <a:solidFill>
                            <a:srgbClr val="D64449"/>
                          </a:solidFill>
                        </a:rPr>
                        <a:t>33%</a:t>
                      </a:r>
                      <a:endParaRPr lang="fr-FR" sz="1400" dirty="0">
                        <a:solidFill>
                          <a:srgbClr val="D64449"/>
                        </a:solidFill>
                      </a:endParaRPr>
                    </a:p>
                  </a:txBody>
                  <a:tcPr anchor="ctr">
                    <a:noFill/>
                  </a:tcPr>
                </a:tc>
                <a:extLst>
                  <a:ext uri="{0D108BD9-81ED-4DB2-BD59-A6C34878D82A}">
                    <a16:rowId xmlns:a16="http://schemas.microsoft.com/office/drawing/2014/main" val="2051132369"/>
                  </a:ext>
                </a:extLst>
              </a:tr>
            </a:tbl>
          </a:graphicData>
        </a:graphic>
      </p:graphicFrame>
      <p:sp>
        <p:nvSpPr>
          <p:cNvPr id="17" name="ZoneTexte 16">
            <a:extLst>
              <a:ext uri="{FF2B5EF4-FFF2-40B4-BE49-F238E27FC236}">
                <a16:creationId xmlns:a16="http://schemas.microsoft.com/office/drawing/2014/main" id="{7B0B6CB6-5599-939E-BCD0-0DFFA396F2DC}"/>
              </a:ext>
            </a:extLst>
          </p:cNvPr>
          <p:cNvSpPr txBox="1"/>
          <p:nvPr/>
        </p:nvSpPr>
        <p:spPr>
          <a:xfrm>
            <a:off x="6133240" y="1752703"/>
            <a:ext cx="917722" cy="169277"/>
          </a:xfrm>
          <a:prstGeom prst="rect">
            <a:avLst/>
          </a:prstGeom>
          <a:noFill/>
          <a:ln>
            <a:noFill/>
          </a:ln>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3EAD95"/>
                </a:solidFill>
                <a:effectLst/>
                <a:uLnTx/>
                <a:uFillTx/>
                <a:latin typeface="Arial" charset="0"/>
                <a:ea typeface="Arial" charset="0"/>
                <a:cs typeface="Arial" charset="0"/>
              </a:rPr>
              <a:t>Favorable</a:t>
            </a:r>
          </a:p>
        </p:txBody>
      </p:sp>
      <p:sp>
        <p:nvSpPr>
          <p:cNvPr id="8" name="Rectangle 7">
            <a:extLst>
              <a:ext uri="{FF2B5EF4-FFF2-40B4-BE49-F238E27FC236}">
                <a16:creationId xmlns:a16="http://schemas.microsoft.com/office/drawing/2014/main" id="{C9B302FC-EEA3-8269-211F-C0D57C3372C9}"/>
              </a:ext>
            </a:extLst>
          </p:cNvPr>
          <p:cNvSpPr/>
          <p:nvPr/>
        </p:nvSpPr>
        <p:spPr>
          <a:xfrm>
            <a:off x="5942784" y="4108854"/>
            <a:ext cx="1581544" cy="479160"/>
          </a:xfrm>
          <a:prstGeom prst="rect">
            <a:avLst/>
          </a:prstGeom>
          <a:noFill/>
          <a:ln>
            <a:solidFill>
              <a:srgbClr val="8ED6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000000"/>
                </a:solidFill>
                <a:effectLst/>
                <a:uLnTx/>
                <a:uFillTx/>
                <a:latin typeface="Arial"/>
                <a:ea typeface="+mn-ea"/>
                <a:cs typeface="+mn-cs"/>
              </a:rPr>
              <a:t>CSP + : </a:t>
            </a:r>
            <a:r>
              <a:rPr kumimoji="0" lang="fr-FR" sz="800" b="0" i="0" u="none" strike="noStrike" kern="1200" cap="none" spc="0" normalizeH="0" baseline="0" noProof="0" dirty="0">
                <a:ln>
                  <a:noFill/>
                </a:ln>
                <a:solidFill>
                  <a:srgbClr val="8ED6C7"/>
                </a:solidFill>
                <a:effectLst/>
                <a:uLnTx/>
                <a:uFillTx/>
                <a:latin typeface="Arial"/>
                <a:ea typeface="+mn-ea"/>
                <a:cs typeface="+mn-cs"/>
              </a:rPr>
              <a:t>70%</a:t>
            </a:r>
            <a:r>
              <a:rPr kumimoji="0" lang="fr-FR" sz="800" b="0" i="0" u="none" strike="noStrike" kern="1200" cap="none" spc="0" normalizeH="0" baseline="0" noProof="0" dirty="0">
                <a:ln>
                  <a:noFill/>
                </a:ln>
                <a:solidFill>
                  <a:srgbClr val="005841">
                    <a:lumMod val="75000"/>
                    <a:lumOff val="25000"/>
                  </a:srgbClr>
                </a:solidFill>
                <a:effectLst/>
                <a:uLnTx/>
                <a:uFillTx/>
                <a:latin typeface="Arial"/>
                <a:ea typeface="+mn-ea"/>
                <a:cs typeface="+mn-cs"/>
              </a:rPr>
              <a:t> </a:t>
            </a:r>
            <a:r>
              <a:rPr kumimoji="0" lang="fr-FR" sz="800" b="0" i="0" u="none" strike="noStrike" kern="1200" cap="none" spc="0" normalizeH="0" baseline="0" noProof="0" dirty="0">
                <a:ln>
                  <a:noFill/>
                </a:ln>
                <a:solidFill>
                  <a:srgbClr val="000000"/>
                </a:solidFill>
                <a:effectLst/>
                <a:uLnTx/>
                <a:uFillTx/>
                <a:latin typeface="Arial"/>
                <a:ea typeface="+mn-ea"/>
                <a:cs typeface="+mn-cs"/>
              </a:rPr>
              <a:t/>
            </a:r>
            <a:br>
              <a:rPr kumimoji="0" lang="fr-FR" sz="800" b="0" i="0" u="none" strike="noStrike" kern="1200" cap="none" spc="0" normalizeH="0" baseline="0" noProof="0" dirty="0">
                <a:ln>
                  <a:noFill/>
                </a:ln>
                <a:solidFill>
                  <a:srgbClr val="000000"/>
                </a:solidFill>
                <a:effectLst/>
                <a:uLnTx/>
                <a:uFillTx/>
                <a:latin typeface="Arial"/>
                <a:ea typeface="+mn-ea"/>
                <a:cs typeface="+mn-cs"/>
              </a:rPr>
            </a:br>
            <a:r>
              <a:rPr kumimoji="0" lang="fr-FR" sz="800" b="0" i="0" u="none" strike="noStrike" kern="1200" cap="none" spc="0" normalizeH="0" baseline="0" noProof="0" dirty="0">
                <a:ln>
                  <a:noFill/>
                </a:ln>
                <a:solidFill>
                  <a:srgbClr val="000000"/>
                </a:solidFill>
                <a:effectLst/>
                <a:uLnTx/>
                <a:uFillTx/>
                <a:latin typeface="Arial"/>
                <a:ea typeface="+mn-ea"/>
                <a:cs typeface="+mn-cs"/>
              </a:rPr>
              <a:t>CSP - : </a:t>
            </a:r>
            <a:r>
              <a:rPr kumimoji="0" lang="fr-FR" sz="800" b="0" i="0" u="none" strike="noStrike" kern="1200" cap="none" spc="0" normalizeH="0" baseline="0" noProof="0" dirty="0">
                <a:ln>
                  <a:noFill/>
                </a:ln>
                <a:solidFill>
                  <a:srgbClr val="8ED6C7"/>
                </a:solidFill>
                <a:effectLst/>
                <a:uLnTx/>
                <a:uFillTx/>
                <a:latin typeface="Arial"/>
                <a:ea typeface="+mn-ea"/>
                <a:cs typeface="+mn-cs"/>
              </a:rPr>
              <a:t>62%</a:t>
            </a:r>
            <a:br>
              <a:rPr kumimoji="0" lang="fr-FR" sz="800" b="0" i="0" u="none" strike="noStrike" kern="1200" cap="none" spc="0" normalizeH="0" baseline="0" noProof="0" dirty="0">
                <a:ln>
                  <a:noFill/>
                </a:ln>
                <a:solidFill>
                  <a:srgbClr val="8ED6C7"/>
                </a:solidFill>
                <a:effectLst/>
                <a:uLnTx/>
                <a:uFillTx/>
                <a:latin typeface="Arial"/>
                <a:ea typeface="+mn-ea"/>
                <a:cs typeface="+mn-cs"/>
              </a:rPr>
            </a:br>
            <a:r>
              <a:rPr kumimoji="0" lang="fr-FR" sz="800" b="0" i="0" u="none" strike="noStrike" kern="1200" cap="none" spc="0" normalizeH="0" baseline="0" noProof="0" dirty="0">
                <a:ln>
                  <a:noFill/>
                </a:ln>
                <a:solidFill>
                  <a:srgbClr val="000000"/>
                </a:solidFill>
                <a:effectLst/>
                <a:uLnTx/>
                <a:uFillTx/>
                <a:latin typeface="Arial"/>
                <a:ea typeface="+mn-ea"/>
                <a:cs typeface="+mn-cs"/>
              </a:rPr>
              <a:t>Famille monoparentale : </a:t>
            </a:r>
            <a:r>
              <a:rPr kumimoji="0" lang="fr-FR" sz="800" b="0" i="0" u="none" strike="noStrike" kern="1200" cap="none" spc="0" normalizeH="0" baseline="0" noProof="0" dirty="0">
                <a:ln>
                  <a:noFill/>
                </a:ln>
                <a:solidFill>
                  <a:srgbClr val="8ED6C7"/>
                </a:solidFill>
                <a:effectLst/>
                <a:uLnTx/>
                <a:uFillTx/>
                <a:latin typeface="Arial"/>
                <a:ea typeface="+mn-ea"/>
                <a:cs typeface="+mn-cs"/>
              </a:rPr>
              <a:t>74% </a:t>
            </a:r>
          </a:p>
        </p:txBody>
      </p:sp>
      <p:pic>
        <p:nvPicPr>
          <p:cNvPr id="9" name="Picture 2">
            <a:extLst>
              <a:ext uri="{FF2B5EF4-FFF2-40B4-BE49-F238E27FC236}">
                <a16:creationId xmlns:a16="http://schemas.microsoft.com/office/drawing/2014/main" id="{BD0A7ED5-864D-5417-4AF4-364334E58D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8138" y="4515966"/>
            <a:ext cx="740326" cy="252623"/>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descr="Une image contenant texte, Police, capture d’écran, Graphique&#10;&#10;Description générée automatiquement">
            <a:extLst>
              <a:ext uri="{FF2B5EF4-FFF2-40B4-BE49-F238E27FC236}">
                <a16:creationId xmlns:a16="http://schemas.microsoft.com/office/drawing/2014/main" id="{38790EB2-FCBD-F4AF-E46C-1D39E52B9630}"/>
              </a:ext>
            </a:extLst>
          </p:cNvPr>
          <p:cNvPicPr>
            <a:picLocks noChangeAspect="1"/>
          </p:cNvPicPr>
          <p:nvPr/>
        </p:nvPicPr>
        <p:blipFill>
          <a:blip r:embed="rId4"/>
          <a:stretch>
            <a:fillRect/>
          </a:stretch>
        </p:blipFill>
        <p:spPr>
          <a:xfrm>
            <a:off x="339997" y="168206"/>
            <a:ext cx="919635" cy="660939"/>
          </a:xfrm>
          <a:prstGeom prst="rect">
            <a:avLst/>
          </a:prstGeom>
        </p:spPr>
      </p:pic>
    </p:spTree>
    <p:extLst>
      <p:ext uri="{BB962C8B-B14F-4D97-AF65-F5344CB8AC3E}">
        <p14:creationId xmlns:p14="http://schemas.microsoft.com/office/powerpoint/2010/main" val="1204503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Une image contenant texte, Police, capture d’écran, Graphique&#10;&#10;Description générée automatiquement">
            <a:extLst>
              <a:ext uri="{FF2B5EF4-FFF2-40B4-BE49-F238E27FC236}">
                <a16:creationId xmlns:a16="http://schemas.microsoft.com/office/drawing/2014/main" id="{A7B90C21-D837-F1BB-8CD2-549BCDEC6931}"/>
              </a:ext>
            </a:extLst>
          </p:cNvPr>
          <p:cNvPicPr>
            <a:picLocks noChangeAspect="1"/>
          </p:cNvPicPr>
          <p:nvPr/>
        </p:nvPicPr>
        <p:blipFill>
          <a:blip r:embed="rId2"/>
          <a:stretch>
            <a:fillRect/>
          </a:stretch>
        </p:blipFill>
        <p:spPr>
          <a:xfrm>
            <a:off x="339997" y="168206"/>
            <a:ext cx="919635" cy="660939"/>
          </a:xfrm>
          <a:prstGeom prst="rect">
            <a:avLst/>
          </a:prstGeom>
        </p:spPr>
      </p:pic>
      <p:sp>
        <p:nvSpPr>
          <p:cNvPr id="2" name="Espace réservé du numéro de diapositive 1">
            <a:extLst>
              <a:ext uri="{FF2B5EF4-FFF2-40B4-BE49-F238E27FC236}">
                <a16:creationId xmlns:a16="http://schemas.microsoft.com/office/drawing/2014/main" id="{82180325-66F0-125C-B125-A6092129868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Marianne" panose="02000000000000000000"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fr-FR" sz="75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3" name="Espace réservé de la date 2">
            <a:extLst>
              <a:ext uri="{FF2B5EF4-FFF2-40B4-BE49-F238E27FC236}">
                <a16:creationId xmlns:a16="http://schemas.microsoft.com/office/drawing/2014/main" id="{0693DB46-27B9-4508-B4FB-BB94E984D0BD}"/>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A4A60EE-9D13-3442-9796-E718C6343EC1}" type="datetime1">
              <a:rPr kumimoji="0" lang="fr-FR" sz="750" b="1" i="0" u="none" strike="noStrike" kern="1200" cap="all" spc="0" normalizeH="0" baseline="0" noProof="0" smtClean="0">
                <a:ln>
                  <a:noFill/>
                </a:ln>
                <a:solidFill>
                  <a:srgbClr val="000000"/>
                </a:solidFill>
                <a:effectLst/>
                <a:uLnTx/>
                <a:uFillTx/>
                <a:latin typeface="Marianne" panose="02000000000000000000" pitchFamily="2"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26/02/2024</a:t>
            </a:fld>
            <a:endParaRPr kumimoji="0" lang="fr-FR" sz="750" b="1" i="0" u="none" strike="noStrike" kern="1200" cap="all" spc="0" normalizeH="0" baseline="0" noProof="0" dirty="0">
              <a:ln>
                <a:noFill/>
              </a:ln>
              <a:solidFill>
                <a:srgbClr val="000000"/>
              </a:solidFill>
              <a:effectLst/>
              <a:uLnTx/>
              <a:uFillTx/>
              <a:latin typeface="Marianne" panose="02000000000000000000" pitchFamily="2" charset="0"/>
              <a:ea typeface="+mn-ea"/>
              <a:cs typeface="+mn-cs"/>
            </a:endParaRPr>
          </a:p>
        </p:txBody>
      </p:sp>
      <p:sp>
        <p:nvSpPr>
          <p:cNvPr id="7" name="Espace réservé du texte 4">
            <a:extLst>
              <a:ext uri="{FF2B5EF4-FFF2-40B4-BE49-F238E27FC236}">
                <a16:creationId xmlns:a16="http://schemas.microsoft.com/office/drawing/2014/main" id="{DF15E64D-BECA-5045-78C0-8FEAB4B8C917}"/>
              </a:ext>
            </a:extLst>
          </p:cNvPr>
          <p:cNvSpPr txBox="1">
            <a:spLocks/>
          </p:cNvSpPr>
          <p:nvPr/>
        </p:nvSpPr>
        <p:spPr>
          <a:xfrm>
            <a:off x="1187624" y="197594"/>
            <a:ext cx="7705105" cy="432048"/>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2075" marR="0" lvl="0" indent="0" algn="l" defTabSz="914400" rtl="0" eaLnBrk="1" fontAlgn="auto" latinLnBrk="0" hangingPunct="1">
              <a:lnSpc>
                <a:spcPct val="100000"/>
              </a:lnSpc>
              <a:spcBef>
                <a:spcPts val="0"/>
              </a:spcBef>
              <a:spcAft>
                <a:spcPts val="500"/>
              </a:spcAft>
              <a:buClrTx/>
              <a:buSzTx/>
              <a:buFont typeface="Arial" pitchFamily="34" charset="0"/>
              <a:buNone/>
              <a:tabLst/>
              <a:defRPr/>
            </a:pPr>
            <a:r>
              <a:rPr kumimoji="0" lang="fr-FR" sz="1400" b="1" i="0" u="none" strike="noStrike" kern="1200" cap="none" spc="0" normalizeH="0" baseline="0" noProof="0" dirty="0">
                <a:ln>
                  <a:noFill/>
                </a:ln>
                <a:solidFill>
                  <a:srgbClr val="000091"/>
                </a:solidFill>
                <a:effectLst/>
                <a:uLnTx/>
                <a:uFillTx/>
                <a:latin typeface="Marianne" panose="02000000000000000000" pitchFamily="2" charset="0"/>
                <a:ea typeface="+mn-ea"/>
                <a:cs typeface="+mn-cs"/>
              </a:rPr>
              <a:t>Parmi les leviers identifiés, chez les utilisateurs comme chez les non-utilisateurs : praticité et réassurance</a:t>
            </a:r>
          </a:p>
        </p:txBody>
      </p:sp>
      <p:pic>
        <p:nvPicPr>
          <p:cNvPr id="8" name="Picture 2" descr="Verian Global Homepage">
            <a:extLst>
              <a:ext uri="{FF2B5EF4-FFF2-40B4-BE49-F238E27FC236}">
                <a16:creationId xmlns:a16="http://schemas.microsoft.com/office/drawing/2014/main" id="{088F38E5-A69E-D12B-2A89-F03B46F6FA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0515" y="4539828"/>
            <a:ext cx="765203" cy="210630"/>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13">
            <a:extLst>
              <a:ext uri="{FF2B5EF4-FFF2-40B4-BE49-F238E27FC236}">
                <a16:creationId xmlns:a16="http://schemas.microsoft.com/office/drawing/2014/main" id="{5D4E2FE2-44DF-4B3B-0DE6-3E1F09A03564}"/>
              </a:ext>
            </a:extLst>
          </p:cNvPr>
          <p:cNvSpPr txBox="1"/>
          <p:nvPr/>
        </p:nvSpPr>
        <p:spPr>
          <a:xfrm>
            <a:off x="1612651" y="987574"/>
            <a:ext cx="3060278" cy="345869"/>
          </a:xfrm>
          <a:prstGeom prst="rect">
            <a:avLst/>
          </a:prstGeom>
          <a:solidFill>
            <a:schemeClr val="tx2"/>
          </a:solid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FFFFFF"/>
                </a:solidFill>
                <a:effectLst/>
                <a:uLnTx/>
                <a:uFillTx/>
                <a:latin typeface="Marianne" panose="02000000000000000000" pitchFamily="2" charset="0"/>
                <a:ea typeface="+mn-ea"/>
                <a:cs typeface="Arial" charset="0"/>
              </a:rPr>
              <a:t>La praticité</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FFFFFF"/>
                </a:solidFill>
                <a:effectLst/>
                <a:uLnTx/>
                <a:uFillTx/>
                <a:latin typeface="Marianne" panose="02000000000000000000" pitchFamily="2" charset="0"/>
                <a:ea typeface="+mn-ea"/>
                <a:cs typeface="Arial" charset="0"/>
              </a:rPr>
              <a:t>(dans le suivi, dans le stockage)</a:t>
            </a:r>
          </a:p>
        </p:txBody>
      </p:sp>
      <p:sp>
        <p:nvSpPr>
          <p:cNvPr id="16" name="ZoneTexte 15">
            <a:extLst>
              <a:ext uri="{FF2B5EF4-FFF2-40B4-BE49-F238E27FC236}">
                <a16:creationId xmlns:a16="http://schemas.microsoft.com/office/drawing/2014/main" id="{AD780916-B484-DC73-2F86-2E3DCAA09125}"/>
              </a:ext>
            </a:extLst>
          </p:cNvPr>
          <p:cNvSpPr txBox="1"/>
          <p:nvPr/>
        </p:nvSpPr>
        <p:spPr>
          <a:xfrm>
            <a:off x="4961146" y="987575"/>
            <a:ext cx="3348249" cy="345869"/>
          </a:xfrm>
          <a:prstGeom prst="rect">
            <a:avLst/>
          </a:prstGeom>
          <a:solidFill>
            <a:schemeClr val="tx2"/>
          </a:solid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FFFFFF"/>
                </a:solidFill>
                <a:effectLst/>
                <a:uLnTx/>
                <a:uFillTx/>
                <a:latin typeface="Marianne" panose="02000000000000000000" pitchFamily="2" charset="0"/>
                <a:ea typeface="+mn-ea"/>
                <a:cs typeface="Arial" charset="0"/>
              </a:rPr>
              <a:t>La réassurance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FFFFFF"/>
                </a:solidFill>
                <a:effectLst/>
                <a:uLnTx/>
                <a:uFillTx/>
                <a:latin typeface="Marianne" panose="02000000000000000000" pitchFamily="2" charset="0"/>
                <a:ea typeface="+mn-ea"/>
                <a:cs typeface="Arial" charset="0"/>
              </a:rPr>
              <a:t>(que les PDS aient accès à la bonne information)</a:t>
            </a:r>
          </a:p>
        </p:txBody>
      </p:sp>
      <p:sp>
        <p:nvSpPr>
          <p:cNvPr id="18" name="Rectangle 17">
            <a:extLst>
              <a:ext uri="{FF2B5EF4-FFF2-40B4-BE49-F238E27FC236}">
                <a16:creationId xmlns:a16="http://schemas.microsoft.com/office/drawing/2014/main" id="{C58D4E53-47C2-4815-54E9-8C5B63FF7558}"/>
              </a:ext>
            </a:extLst>
          </p:cNvPr>
          <p:cNvSpPr/>
          <p:nvPr/>
        </p:nvSpPr>
        <p:spPr>
          <a:xfrm>
            <a:off x="388837" y="1436803"/>
            <a:ext cx="1170000" cy="345869"/>
          </a:xfrm>
          <a:prstGeom prst="rect">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Marianne" panose="02000000000000000000" pitchFamily="2" charset="0"/>
                <a:ea typeface="+mn-ea"/>
                <a:cs typeface="Arial" charset="0"/>
              </a:rPr>
              <a:t>Pour soi</a:t>
            </a:r>
          </a:p>
        </p:txBody>
      </p:sp>
      <p:sp>
        <p:nvSpPr>
          <p:cNvPr id="19" name="Rectangle 18">
            <a:extLst>
              <a:ext uri="{FF2B5EF4-FFF2-40B4-BE49-F238E27FC236}">
                <a16:creationId xmlns:a16="http://schemas.microsoft.com/office/drawing/2014/main" id="{4387CADF-7BE2-6605-E586-277DBBCBFDB9}"/>
              </a:ext>
            </a:extLst>
          </p:cNvPr>
          <p:cNvSpPr/>
          <p:nvPr/>
        </p:nvSpPr>
        <p:spPr>
          <a:xfrm>
            <a:off x="388837" y="2385694"/>
            <a:ext cx="1170000" cy="783491"/>
          </a:xfrm>
          <a:prstGeom prst="rect">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Marianne" panose="02000000000000000000" pitchFamily="2" charset="0"/>
                <a:ea typeface="+mn-ea"/>
                <a:cs typeface="Arial" charset="0"/>
              </a:rPr>
              <a:t>Pour ses proches quand on est aidant</a:t>
            </a:r>
          </a:p>
        </p:txBody>
      </p:sp>
      <p:sp>
        <p:nvSpPr>
          <p:cNvPr id="20" name="Rectangle 19">
            <a:extLst>
              <a:ext uri="{FF2B5EF4-FFF2-40B4-BE49-F238E27FC236}">
                <a16:creationId xmlns:a16="http://schemas.microsoft.com/office/drawing/2014/main" id="{08C4E11C-3BAE-A274-024E-95129B51FD40}"/>
              </a:ext>
            </a:extLst>
          </p:cNvPr>
          <p:cNvSpPr/>
          <p:nvPr/>
        </p:nvSpPr>
        <p:spPr>
          <a:xfrm>
            <a:off x="386051" y="1911248"/>
            <a:ext cx="1170000" cy="345869"/>
          </a:xfrm>
          <a:prstGeom prst="rect">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Marianne" panose="02000000000000000000" pitchFamily="2" charset="0"/>
                <a:ea typeface="+mn-ea"/>
                <a:cs typeface="Arial" charset="0"/>
              </a:rPr>
              <a:t>Pour ses enfants</a:t>
            </a:r>
          </a:p>
        </p:txBody>
      </p:sp>
      <p:sp>
        <p:nvSpPr>
          <p:cNvPr id="21" name="ZoneTexte 20">
            <a:extLst>
              <a:ext uri="{FF2B5EF4-FFF2-40B4-BE49-F238E27FC236}">
                <a16:creationId xmlns:a16="http://schemas.microsoft.com/office/drawing/2014/main" id="{02B1723B-D243-84A2-926F-EA7F018D08AD}"/>
              </a:ext>
            </a:extLst>
          </p:cNvPr>
          <p:cNvSpPr txBox="1"/>
          <p:nvPr/>
        </p:nvSpPr>
        <p:spPr>
          <a:xfrm>
            <a:off x="1612774" y="1419622"/>
            <a:ext cx="66967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En particulier en </a:t>
            </a:r>
            <a:r>
              <a:rPr kumimoji="0" lang="fr-FR" sz="100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cas d’ALD </a:t>
            </a: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ou de </a:t>
            </a:r>
            <a:r>
              <a:rPr kumimoji="0" lang="fr-FR" sz="100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besoin d’un suivi particulier </a:t>
            </a: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(médicaments, dosage…), mais aussi pour suivre sa </a:t>
            </a:r>
            <a:r>
              <a:rPr kumimoji="0" lang="fr-FR" sz="100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vaccination</a:t>
            </a: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 être certain que les informations pertinentes soient </a:t>
            </a:r>
            <a:r>
              <a:rPr kumimoji="0" lang="fr-FR" sz="100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accessibles en cas d’accident</a:t>
            </a: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a:t>
            </a:r>
          </a:p>
        </p:txBody>
      </p:sp>
      <p:sp>
        <p:nvSpPr>
          <p:cNvPr id="22" name="ZoneTexte 21">
            <a:extLst>
              <a:ext uri="{FF2B5EF4-FFF2-40B4-BE49-F238E27FC236}">
                <a16:creationId xmlns:a16="http://schemas.microsoft.com/office/drawing/2014/main" id="{FE0B36AB-362C-C9EC-6CFD-8475B6C87320}"/>
              </a:ext>
            </a:extLst>
          </p:cNvPr>
          <p:cNvSpPr txBox="1"/>
          <p:nvPr/>
        </p:nvSpPr>
        <p:spPr>
          <a:xfrm>
            <a:off x="1619672" y="1883608"/>
            <a:ext cx="66967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Pour leur </a:t>
            </a:r>
            <a:r>
              <a:rPr kumimoji="0" lang="fr-FR" sz="100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créer un historique de santé</a:t>
            </a: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 suivre plus facilement leur parcours de santé, ne pas oublier les </a:t>
            </a:r>
            <a:r>
              <a:rPr kumimoji="0" lang="fr-FR" sz="100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rendez-vous obligatoires</a:t>
            </a: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 les </a:t>
            </a:r>
            <a:r>
              <a:rPr kumimoji="0" lang="fr-FR" sz="100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rappels de vaccination </a:t>
            </a: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(cf. appétence pour le carnet de santé numérique).</a:t>
            </a:r>
          </a:p>
        </p:txBody>
      </p:sp>
      <p:sp>
        <p:nvSpPr>
          <p:cNvPr id="23" name="ZoneTexte 22">
            <a:extLst>
              <a:ext uri="{FF2B5EF4-FFF2-40B4-BE49-F238E27FC236}">
                <a16:creationId xmlns:a16="http://schemas.microsoft.com/office/drawing/2014/main" id="{A66ACC24-A701-3397-6015-E3E5FD6CC777}"/>
              </a:ext>
            </a:extLst>
          </p:cNvPr>
          <p:cNvSpPr txBox="1"/>
          <p:nvPr/>
        </p:nvSpPr>
        <p:spPr>
          <a:xfrm>
            <a:off x="1619672" y="2545842"/>
            <a:ext cx="66967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Pour un </a:t>
            </a:r>
            <a:r>
              <a:rPr kumimoji="0" lang="fr-FR" sz="100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meilleur suivi et un partage plus aisé des informations avec les PDS</a:t>
            </a: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 pour « </a:t>
            </a:r>
            <a:r>
              <a:rPr kumimoji="0" lang="fr-FR" sz="1000" b="1"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avoir la main </a:t>
            </a:r>
            <a:r>
              <a:rPr kumimoji="0" lang="fr-FR" sz="1000" b="0" i="0" u="none" strike="noStrike" kern="1200" cap="none" spc="0" normalizeH="0" baseline="0" noProof="0" dirty="0">
                <a:ln>
                  <a:noFill/>
                </a:ln>
                <a:solidFill>
                  <a:srgbClr val="000000"/>
                </a:solidFill>
                <a:effectLst/>
                <a:uLnTx/>
                <a:uFillTx/>
                <a:latin typeface="Marianne" panose="02000000000000000000" pitchFamily="2" charset="0"/>
                <a:ea typeface="+mn-ea"/>
                <a:cs typeface="+mn-cs"/>
              </a:rPr>
              <a:t>» quand la personne aidée ne peut plus gérer elle-même.</a:t>
            </a:r>
          </a:p>
        </p:txBody>
      </p:sp>
      <p:sp>
        <p:nvSpPr>
          <p:cNvPr id="25" name="Google Shape;1325;g29f9fe3ccda_0_117">
            <a:extLst>
              <a:ext uri="{FF2B5EF4-FFF2-40B4-BE49-F238E27FC236}">
                <a16:creationId xmlns:a16="http://schemas.microsoft.com/office/drawing/2014/main" id="{35309EDB-4DCD-82CF-46D7-AC093C008B83}"/>
              </a:ext>
            </a:extLst>
          </p:cNvPr>
          <p:cNvSpPr/>
          <p:nvPr/>
        </p:nvSpPr>
        <p:spPr>
          <a:xfrm>
            <a:off x="1619671" y="3193913"/>
            <a:ext cx="2166775" cy="1332000"/>
          </a:xfrm>
          <a:prstGeom prst="wedgeRoundRectCallout">
            <a:avLst>
              <a:gd name="adj1" fmla="val -60663"/>
              <a:gd name="adj2" fmla="val 15608"/>
              <a:gd name="adj3" fmla="val 0"/>
            </a:avLst>
          </a:prstGeom>
          <a:solidFill>
            <a:srgbClr val="EDE8E3">
              <a:alpha val="50629"/>
            </a:srgbClr>
          </a:solidFill>
          <a:ln>
            <a:noFill/>
          </a:ln>
        </p:spPr>
        <p:txBody>
          <a:bodyPr spcFirstLastPara="1" wrap="square" lIns="91425" tIns="91425" rIns="91425" bIns="91425" anchor="ctr" anchorCtr="0">
            <a:noAutofit/>
          </a:bodyPr>
          <a:lstStyle/>
          <a:p>
            <a:pPr marL="0" marR="0" lvl="0" indent="0" algn="just" defTabSz="914400" rtl="0" eaLnBrk="1" fontAlgn="auto" latinLnBrk="0" hangingPunct="1">
              <a:lnSpc>
                <a:spcPct val="115000"/>
              </a:lnSpc>
              <a:spcBef>
                <a:spcPts val="0"/>
              </a:spcBef>
              <a:spcAft>
                <a:spcPts val="0"/>
              </a:spcAft>
              <a:buClr>
                <a:srgbClr val="014537"/>
              </a:buClr>
              <a:buSzPts val="1100"/>
              <a:buFontTx/>
              <a:buNone/>
              <a:tabLst/>
              <a:defRPr/>
            </a:pPr>
            <a:r>
              <a:rPr kumimoji="0" lang="fr-FR" sz="800" b="0" i="1"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 J’ai 3 enfants d’âge différents, et j’ai les rappels, j’ai les dents</a:t>
            </a:r>
            <a:r>
              <a:rPr kumimoji="0" lang="fr-FR" sz="800" b="0" i="0"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 [MES] </a:t>
            </a:r>
            <a:r>
              <a:rPr kumimoji="0" lang="fr-FR" sz="800" b="0" i="1"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Ça allège la charge mentale. C'est un allié. Ça évite les post-it partout. Et puis ça évite de perdre les infos quand on perd le carnet de santé, quand les enfants voyagent ou sont gardés. On a l’historique des ordonnances. » </a:t>
            </a:r>
          </a:p>
          <a:p>
            <a:pPr marL="0" marR="0" lvl="0" indent="0" algn="just" defTabSz="914400" rtl="0" eaLnBrk="1" fontAlgn="auto" latinLnBrk="0" hangingPunct="1">
              <a:lnSpc>
                <a:spcPct val="115000"/>
              </a:lnSpc>
              <a:spcBef>
                <a:spcPts val="0"/>
              </a:spcBef>
              <a:spcAft>
                <a:spcPts val="0"/>
              </a:spcAft>
              <a:buClr>
                <a:srgbClr val="014537"/>
              </a:buClr>
              <a:buSzPts val="1100"/>
              <a:buFontTx/>
              <a:buNone/>
              <a:tabLst/>
              <a:defRPr/>
            </a:pPr>
            <a:r>
              <a:rPr kumimoji="0" lang="fr-FR" sz="800" b="0" i="0"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(35-49 ans, CSP+, Paris)</a:t>
            </a:r>
          </a:p>
        </p:txBody>
      </p:sp>
      <p:sp>
        <p:nvSpPr>
          <p:cNvPr id="26" name="Google Shape;1235;g29fcca27bd4_0_84">
            <a:extLst>
              <a:ext uri="{FF2B5EF4-FFF2-40B4-BE49-F238E27FC236}">
                <a16:creationId xmlns:a16="http://schemas.microsoft.com/office/drawing/2014/main" id="{18617104-E1B8-816E-F18C-3B86BAB7E7D9}"/>
              </a:ext>
            </a:extLst>
          </p:cNvPr>
          <p:cNvSpPr/>
          <p:nvPr/>
        </p:nvSpPr>
        <p:spPr>
          <a:xfrm>
            <a:off x="6142619" y="3193913"/>
            <a:ext cx="2166775" cy="1332000"/>
          </a:xfrm>
          <a:prstGeom prst="wedgeRoundRectCallout">
            <a:avLst>
              <a:gd name="adj1" fmla="val 55254"/>
              <a:gd name="adj2" fmla="val -27128"/>
              <a:gd name="adj3" fmla="val 0"/>
            </a:avLst>
          </a:prstGeom>
          <a:solidFill>
            <a:srgbClr val="EDE8E3">
              <a:alpha val="50629"/>
            </a:srgbClr>
          </a:solidFill>
          <a:ln>
            <a:noFill/>
          </a:ln>
        </p:spPr>
        <p:txBody>
          <a:bodyPr spcFirstLastPara="1" wrap="square" lIns="91425" tIns="91425" rIns="91425" bIns="91425" anchor="ctr" anchorCtr="0">
            <a:noAutofit/>
          </a:bodyPr>
          <a:lstStyle/>
          <a:p>
            <a:pPr marL="0" marR="0" lvl="0" indent="0" algn="just" defTabSz="914400" rtl="0" eaLnBrk="1" fontAlgn="auto" latinLnBrk="0" hangingPunct="1">
              <a:lnSpc>
                <a:spcPct val="115000"/>
              </a:lnSpc>
              <a:spcBef>
                <a:spcPts val="0"/>
              </a:spcBef>
              <a:spcAft>
                <a:spcPts val="0"/>
              </a:spcAft>
              <a:buClr>
                <a:srgbClr val="014537"/>
              </a:buClr>
              <a:buSzPts val="1100"/>
              <a:buFontTx/>
              <a:buNone/>
              <a:tabLst/>
              <a:defRPr/>
            </a:pPr>
            <a:r>
              <a:rPr kumimoji="0" lang="fr-FR" sz="800" b="0" i="1" u="none" strike="noStrike" kern="1200" cap="none" spc="0" normalizeH="0" baseline="0" noProof="1">
                <a:ln>
                  <a:noFill/>
                </a:ln>
                <a:solidFill>
                  <a:srgbClr val="000000">
                    <a:lumMod val="65000"/>
                    <a:lumOff val="35000"/>
                  </a:srgbClr>
                </a:solidFill>
                <a:effectLst/>
                <a:uLnTx/>
                <a:uFillTx/>
                <a:latin typeface="Marianne" panose="02000000000000000000" pitchFamily="2" charset="0"/>
                <a:ea typeface="+mn-ea"/>
                <a:cs typeface="+mn-cs"/>
                <a:sym typeface="Century Gothic"/>
              </a:rPr>
              <a:t>« </a:t>
            </a:r>
            <a:r>
              <a:rPr kumimoji="0" lang="fr-FR" sz="800" b="0" i="1"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Cela permet de pouvoir suivre le parcours de santé d’une personne âgée, moi je m’en sers pour ma maman, je sais comment elle est suivie, les résultats d’analyse etc. </a:t>
            </a:r>
            <a:r>
              <a:rPr kumimoji="0" lang="fr-FR" sz="800" b="0" i="0" u="none" strike="noStrike" kern="1200" cap="none" spc="0" normalizeH="0" baseline="0" noProof="0" dirty="0">
                <a:ln>
                  <a:noFill/>
                </a:ln>
                <a:solidFill>
                  <a:srgbClr val="000000">
                    <a:lumMod val="65000"/>
                    <a:lumOff val="35000"/>
                  </a:srgbClr>
                </a:solidFill>
                <a:effectLst/>
                <a:uLnTx/>
                <a:uFillTx/>
                <a:latin typeface="Marianne" panose="02000000000000000000" pitchFamily="2" charset="0"/>
                <a:ea typeface="+mn-ea"/>
                <a:cs typeface="+mn-cs"/>
                <a:sym typeface="Century Gothic"/>
              </a:rPr>
              <a:t>» (+ 60 ans, CSP-, Lille)</a:t>
            </a:r>
          </a:p>
        </p:txBody>
      </p:sp>
      <p:sp>
        <p:nvSpPr>
          <p:cNvPr id="6" name="ZoneTexte 5">
            <a:extLst>
              <a:ext uri="{FF2B5EF4-FFF2-40B4-BE49-F238E27FC236}">
                <a16:creationId xmlns:a16="http://schemas.microsoft.com/office/drawing/2014/main" id="{934F29A5-3D8F-244D-785D-EAF5EA3974DB}"/>
              </a:ext>
            </a:extLst>
          </p:cNvPr>
          <p:cNvSpPr txBox="1"/>
          <p:nvPr/>
        </p:nvSpPr>
        <p:spPr>
          <a:xfrm>
            <a:off x="3884656" y="3188118"/>
            <a:ext cx="2166775" cy="1331752"/>
          </a:xfrm>
          <a:prstGeom prst="rect">
            <a:avLst/>
          </a:prstGeom>
          <a:solidFill>
            <a:srgbClr val="EDE8E3">
              <a:alpha val="50629"/>
            </a:srgbClr>
          </a:solidFill>
          <a:ln>
            <a:noFill/>
          </a:ln>
        </p:spPr>
        <p:txBody>
          <a:bodyPr spcFirstLastPara="1" wrap="square" lIns="91425" tIns="91425" rIns="91425" bIns="91425" anchor="ctr" anchorCtr="0">
            <a:noAutofit/>
          </a:bodyPr>
          <a:lstStyle>
            <a:defPPr>
              <a:defRPr lang="fr-FR"/>
            </a:defPPr>
            <a:lvl1pPr marR="0" lvl="0" indent="0" algn="just" fontAlgn="auto">
              <a:lnSpc>
                <a:spcPct val="115000"/>
              </a:lnSpc>
              <a:spcBef>
                <a:spcPts val="0"/>
              </a:spcBef>
              <a:spcAft>
                <a:spcPts val="0"/>
              </a:spcAft>
              <a:buClr>
                <a:srgbClr val="014537"/>
              </a:buClr>
              <a:buSzPts val="1100"/>
              <a:buFontTx/>
              <a:buNone/>
              <a:tabLst/>
              <a:defRPr kumimoji="0" sz="800" b="0" i="1" u="none" strike="noStrike" cap="none" spc="0" normalizeH="0" baseline="0">
                <a:ln>
                  <a:noFill/>
                </a:ln>
                <a:solidFill>
                  <a:srgbClr val="000000">
                    <a:lumMod val="65000"/>
                    <a:lumOff val="35000"/>
                  </a:srgbClr>
                </a:solidFill>
                <a:effectLst/>
                <a:uLnTx/>
                <a:uFillTx/>
                <a:latin typeface="Marianne" panose="02000000000000000000" pitchFamily="2" charset="0"/>
              </a:defRPr>
            </a:lvl1pPr>
          </a:lstStyle>
          <a:p>
            <a:r>
              <a:rPr lang="fr-FR" dirty="0"/>
              <a:t>« J’avais le Dossier Médical Partagé avant. Donc je l’ai activé parce que c’était logique pour moi, vu que j’ai une pathologie. J’ai vu que des documents étaient dessus. Des médecins avaient déjà fait le dossier. Je me suis dit que c’était bien. » </a:t>
            </a:r>
          </a:p>
          <a:p>
            <a:r>
              <a:rPr lang="fr-FR" i="0" dirty="0"/>
              <a:t>(G5, 35-49 ans, CSP-, Tours)</a:t>
            </a:r>
          </a:p>
        </p:txBody>
      </p:sp>
    </p:spTree>
    <p:extLst>
      <p:ext uri="{BB962C8B-B14F-4D97-AF65-F5344CB8AC3E}">
        <p14:creationId xmlns:p14="http://schemas.microsoft.com/office/powerpoint/2010/main" val="23038704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6B541DB9-CBE0-D942-AF40-638D19B4F078}"/>
              </a:ext>
            </a:extLst>
          </p:cNvPr>
          <p:cNvSpPr>
            <a:spLocks noGrp="1"/>
          </p:cNvSpPr>
          <p:nvPr>
            <p:ph type="dt" sz="half" idx="10"/>
          </p:nvPr>
        </p:nvSpPr>
        <p:spPr/>
        <p:txBody>
          <a:bodyPr/>
          <a:lstStyle/>
          <a:p>
            <a:pPr algn="r"/>
            <a:fld id="{A7FAA981-6A9A-DE4E-8025-BF76DD408C7A}" type="datetime1">
              <a:rPr lang="fr-FR" cap="all" smtClean="0"/>
              <a:t>26/02/2024</a:t>
            </a:fld>
            <a:endParaRPr lang="fr-FR" cap="all" dirty="0"/>
          </a:p>
        </p:txBody>
      </p:sp>
      <p:sp>
        <p:nvSpPr>
          <p:cNvPr id="2" name="Espace réservé du numéro de diapositive 1">
            <a:extLst>
              <a:ext uri="{FF2B5EF4-FFF2-40B4-BE49-F238E27FC236}">
                <a16:creationId xmlns:a16="http://schemas.microsoft.com/office/drawing/2014/main" id="{F09C574B-C106-A742-A6F7-1B7EBDA499CF}"/>
              </a:ext>
            </a:extLst>
          </p:cNvPr>
          <p:cNvSpPr>
            <a:spLocks noGrp="1"/>
          </p:cNvSpPr>
          <p:nvPr>
            <p:ph type="sldNum" sz="quarter" idx="12"/>
          </p:nvPr>
        </p:nvSpPr>
        <p:spPr/>
        <p:txBody>
          <a:bodyPr/>
          <a:lstStyle/>
          <a:p>
            <a:fld id="{733122C9-A0B9-462F-8757-0847AD287B63}" type="slidenum">
              <a:rPr lang="fr-FR" smtClean="0"/>
              <a:pPr/>
              <a:t>24</a:t>
            </a:fld>
            <a:endParaRPr lang="fr-FR" dirty="0"/>
          </a:p>
        </p:txBody>
      </p:sp>
      <p:sp>
        <p:nvSpPr>
          <p:cNvPr id="10" name="Titre 9">
            <a:extLst>
              <a:ext uri="{FF2B5EF4-FFF2-40B4-BE49-F238E27FC236}">
                <a16:creationId xmlns:a16="http://schemas.microsoft.com/office/drawing/2014/main" id="{3F687843-9CAA-4344-9ACB-74B175375C4E}"/>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299898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Google Shape;733;g2a0a5d7832b_0_326">
            <a:extLst>
              <a:ext uri="{FF2B5EF4-FFF2-40B4-BE49-F238E27FC236}">
                <a16:creationId xmlns:a16="http://schemas.microsoft.com/office/drawing/2014/main" id="{C3B15D47-38AF-0715-133B-D644C1DEE77B}"/>
              </a:ext>
            </a:extLst>
          </p:cNvPr>
          <p:cNvSpPr txBox="1"/>
          <p:nvPr/>
        </p:nvSpPr>
        <p:spPr>
          <a:xfrm>
            <a:off x="368712" y="1059583"/>
            <a:ext cx="7731680" cy="216024"/>
          </a:xfrm>
          <a:prstGeom prst="rect">
            <a:avLst/>
          </a:prstGeom>
          <a:noFill/>
          <a:ln>
            <a:noFill/>
          </a:ln>
        </p:spPr>
        <p:txBody>
          <a:bodyPr spcFirstLastPara="1" wrap="square" lIns="91425" tIns="45700" rIns="91425" bIns="45700" anchor="t" anchorCtr="0">
            <a:noAutofit/>
          </a:bodyPr>
          <a:lstStyle/>
          <a:p>
            <a:pPr defTabSz="914378">
              <a:buClr>
                <a:srgbClr val="000091"/>
              </a:buClr>
              <a:buSzPts val="1600"/>
            </a:pPr>
            <a:r>
              <a:rPr lang="fr-FR" sz="1200" b="1" kern="0" dirty="0">
                <a:latin typeface="Marianne" panose="02000000000000000000" pitchFamily="2" charset="0"/>
                <a:ea typeface="Century Gothic"/>
                <a:cs typeface="Century Gothic"/>
                <a:sym typeface="Century Gothic"/>
              </a:rPr>
              <a:t>Le volet quantitatif de cette étude a été réalisé par l’institut HARRIS INTERACTIVE</a:t>
            </a:r>
          </a:p>
          <a:p>
            <a:pPr defTabSz="914378">
              <a:buClr>
                <a:srgbClr val="000091"/>
              </a:buClr>
              <a:buSzPts val="1600"/>
            </a:pPr>
            <a:endParaRPr lang="fr-FR" sz="1400" b="1" kern="0" dirty="0">
              <a:latin typeface="Marianne" panose="02000000000000000000" pitchFamily="2" charset="0"/>
              <a:ea typeface="Century Gothic"/>
              <a:cs typeface="Century Gothic"/>
              <a:sym typeface="Century Gothic"/>
            </a:endParaRPr>
          </a:p>
          <a:p>
            <a:pPr defTabSz="914378">
              <a:buClr>
                <a:srgbClr val="000091"/>
              </a:buClr>
              <a:buSzPts val="1600"/>
            </a:pPr>
            <a:endParaRPr lang="fr-FR" sz="1400" b="1" kern="0" dirty="0">
              <a:latin typeface="Marianne" panose="02000000000000000000" pitchFamily="2" charset="0"/>
              <a:ea typeface="Century Gothic"/>
              <a:cs typeface="Century Gothic"/>
              <a:sym typeface="Century Gothic"/>
            </a:endParaRPr>
          </a:p>
          <a:p>
            <a:pPr defTabSz="914378">
              <a:buClr>
                <a:srgbClr val="000091"/>
              </a:buClr>
              <a:buSzPts val="1600"/>
            </a:pPr>
            <a:endParaRPr lang="fr-FR" sz="1400" b="1" kern="0" dirty="0">
              <a:latin typeface="Marianne" panose="02000000000000000000" pitchFamily="2" charset="0"/>
              <a:ea typeface="Century Gothic"/>
              <a:cs typeface="Century Gothic"/>
              <a:sym typeface="Century Gothic"/>
            </a:endParaRPr>
          </a:p>
        </p:txBody>
      </p:sp>
      <p:sp>
        <p:nvSpPr>
          <p:cNvPr id="37" name="Titre 5">
            <a:extLst>
              <a:ext uri="{FF2B5EF4-FFF2-40B4-BE49-F238E27FC236}">
                <a16:creationId xmlns:a16="http://schemas.microsoft.com/office/drawing/2014/main" id="{BE2DA540-AC77-93C9-4FF0-7D2FB692D073}"/>
              </a:ext>
            </a:extLst>
          </p:cNvPr>
          <p:cNvSpPr>
            <a:spLocks noGrp="1"/>
          </p:cNvSpPr>
          <p:nvPr>
            <p:ph type="title"/>
          </p:nvPr>
        </p:nvSpPr>
        <p:spPr>
          <a:xfrm>
            <a:off x="1331641" y="172064"/>
            <a:ext cx="5112568" cy="539991"/>
          </a:xfrm>
        </p:spPr>
        <p:txBody>
          <a:bodyPr>
            <a:normAutofit/>
          </a:bodyPr>
          <a:lstStyle/>
          <a:p>
            <a:r>
              <a:rPr lang="fr-FR" sz="2400" dirty="0">
                <a:solidFill>
                  <a:schemeClr val="tx2"/>
                </a:solidFill>
              </a:rPr>
              <a:t>Méthodologie quantitative</a:t>
            </a:r>
          </a:p>
        </p:txBody>
      </p:sp>
      <p:sp>
        <p:nvSpPr>
          <p:cNvPr id="12" name="Espace réservé du texte 3">
            <a:extLst>
              <a:ext uri="{FF2B5EF4-FFF2-40B4-BE49-F238E27FC236}">
                <a16:creationId xmlns:a16="http://schemas.microsoft.com/office/drawing/2014/main" id="{284AE827-3C3D-8D73-EEC7-A7D3E46AF36B}"/>
              </a:ext>
            </a:extLst>
          </p:cNvPr>
          <p:cNvSpPr txBox="1">
            <a:spLocks/>
          </p:cNvSpPr>
          <p:nvPr/>
        </p:nvSpPr>
        <p:spPr>
          <a:xfrm>
            <a:off x="1218391" y="1616710"/>
            <a:ext cx="5225818" cy="462681"/>
          </a:xfrm>
          <a:prstGeom prst="rect">
            <a:avLst/>
          </a:prstGeom>
        </p:spPr>
        <p:txBody>
          <a:bodyPr anchor="ctr">
            <a:noAutofit/>
          </a:bodyPr>
          <a:lstStyle>
            <a:lvl1pPr marL="236538" indent="-236538" algn="l" defTabSz="457200" rtl="0" eaLnBrk="1" latinLnBrk="0" hangingPunct="1">
              <a:spcBef>
                <a:spcPct val="20000"/>
              </a:spcBef>
              <a:buClr>
                <a:srgbClr val="3EAD95"/>
              </a:buClr>
              <a:buFont typeface="Arial" panose="020B0604020202020204" pitchFamily="34" charset="0"/>
              <a:buChar char="•"/>
              <a:tabLst/>
              <a:defRPr sz="1800" b="0" i="0" kern="1200">
                <a:solidFill>
                  <a:schemeClr val="tx1"/>
                </a:solidFill>
                <a:latin typeface="Arial" charset="0"/>
                <a:ea typeface="Arial" charset="0"/>
                <a:cs typeface="Arial" charset="0"/>
              </a:defRPr>
            </a:lvl1pPr>
            <a:lvl2pPr marL="628650" indent="-171450" algn="l" defTabSz="457200" rtl="0" eaLnBrk="1" latinLnBrk="0" hangingPunct="1">
              <a:spcBef>
                <a:spcPct val="20000"/>
              </a:spcBef>
              <a:buClr>
                <a:srgbClr val="3EAD95"/>
              </a:buClr>
              <a:buFont typeface="Arial" panose="020B0604020202020204" pitchFamily="34" charset="0"/>
              <a:buChar char="•"/>
              <a:tabLst/>
              <a:defRPr sz="1600" b="0" i="0" kern="1200">
                <a:solidFill>
                  <a:schemeClr val="tx1"/>
                </a:solidFill>
                <a:latin typeface="Arial" charset="0"/>
                <a:ea typeface="Arial" charset="0"/>
                <a:cs typeface="Arial" charset="0"/>
              </a:defRPr>
            </a:lvl2pPr>
            <a:lvl3pPr marL="1085850" indent="-171450" algn="l" defTabSz="457200" rtl="0" eaLnBrk="1" latinLnBrk="0" hangingPunct="1">
              <a:spcBef>
                <a:spcPct val="20000"/>
              </a:spcBef>
              <a:buClr>
                <a:srgbClr val="3EAD95"/>
              </a:buClr>
              <a:buFont typeface="Arial" panose="020B0604020202020204" pitchFamily="34" charset="0"/>
              <a:buChar char="•"/>
              <a:tabLst/>
              <a:defRPr sz="1400" b="0" i="0" kern="1200">
                <a:solidFill>
                  <a:schemeClr val="tx1"/>
                </a:solidFill>
                <a:latin typeface="Arial" charset="0"/>
                <a:ea typeface="Arial" charset="0"/>
                <a:cs typeface="Arial" charset="0"/>
              </a:defRPr>
            </a:lvl3pPr>
            <a:lvl4pPr marL="1543050" indent="-171450" algn="l" defTabSz="457200" rtl="0" eaLnBrk="1" latinLnBrk="0" hangingPunct="1">
              <a:spcBef>
                <a:spcPct val="20000"/>
              </a:spcBef>
              <a:buClr>
                <a:srgbClr val="3EAD95"/>
              </a:buClr>
              <a:buFont typeface="Arial" panose="020B0604020202020204" pitchFamily="34" charset="0"/>
              <a:buChar char="•"/>
              <a:tabLst/>
              <a:defRPr sz="1200" b="0" i="0" kern="1200">
                <a:solidFill>
                  <a:schemeClr val="tx1"/>
                </a:solidFill>
                <a:latin typeface="Arial" charset="0"/>
                <a:ea typeface="Arial" charset="0"/>
                <a:cs typeface="Arial" charset="0"/>
              </a:defRPr>
            </a:lvl4pPr>
            <a:lvl5pPr marL="2000250" indent="-171450" algn="l" defTabSz="457200" rtl="0" eaLnBrk="1" latinLnBrk="0" hangingPunct="1">
              <a:spcBef>
                <a:spcPct val="20000"/>
              </a:spcBef>
              <a:buClr>
                <a:srgbClr val="3EAD95"/>
              </a:buClr>
              <a:buFont typeface="Arial" panose="020B0604020202020204" pitchFamily="34" charset="0"/>
              <a:buChar char="•"/>
              <a:tabLst/>
              <a:defRPr sz="1100" b="0" i="0" kern="1200">
                <a:solidFill>
                  <a:schemeClr val="tx1"/>
                </a:solidFill>
                <a:latin typeface="Arial" charset="0"/>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FR" sz="1200" dirty="0">
                <a:latin typeface="Marianne" panose="02000000000000000000" pitchFamily="2" charset="0"/>
              </a:rPr>
              <a:t>Enquête réalisée </a:t>
            </a:r>
            <a:r>
              <a:rPr lang="fr-FR" sz="1200" b="1" dirty="0">
                <a:solidFill>
                  <a:schemeClr val="tx2"/>
                </a:solidFill>
                <a:latin typeface="Marianne" panose="02000000000000000000" pitchFamily="2" charset="0"/>
              </a:rPr>
              <a:t>en ligne </a:t>
            </a:r>
            <a:r>
              <a:rPr lang="fr-FR" sz="1200" dirty="0">
                <a:latin typeface="Marianne" panose="02000000000000000000" pitchFamily="2" charset="0"/>
              </a:rPr>
              <a:t>du </a:t>
            </a:r>
            <a:r>
              <a:rPr lang="fr-FR" sz="1200" b="1" dirty="0">
                <a:solidFill>
                  <a:schemeClr val="tx2"/>
                </a:solidFill>
                <a:latin typeface="Marianne" panose="02000000000000000000" pitchFamily="2" charset="0"/>
              </a:rPr>
              <a:t>22</a:t>
            </a:r>
            <a:r>
              <a:rPr lang="fr-FR" sz="1200" dirty="0">
                <a:latin typeface="Marianne" panose="02000000000000000000" pitchFamily="2" charset="0"/>
              </a:rPr>
              <a:t> au </a:t>
            </a:r>
            <a:r>
              <a:rPr lang="fr-FR" sz="1200" b="1" dirty="0">
                <a:solidFill>
                  <a:schemeClr val="tx2"/>
                </a:solidFill>
                <a:latin typeface="Marianne" panose="02000000000000000000" pitchFamily="2" charset="0"/>
              </a:rPr>
              <a:t>27 novembre </a:t>
            </a:r>
            <a:r>
              <a:rPr lang="fr-FR" sz="1200" dirty="0">
                <a:latin typeface="Marianne" panose="02000000000000000000" pitchFamily="2" charset="0"/>
              </a:rPr>
              <a:t>2023.</a:t>
            </a:r>
          </a:p>
        </p:txBody>
      </p:sp>
      <p:sp>
        <p:nvSpPr>
          <p:cNvPr id="13" name="Espace réservé du texte 4">
            <a:extLst>
              <a:ext uri="{FF2B5EF4-FFF2-40B4-BE49-F238E27FC236}">
                <a16:creationId xmlns:a16="http://schemas.microsoft.com/office/drawing/2014/main" id="{D0B82857-F4E3-2123-3D6C-0950A5B4D419}"/>
              </a:ext>
            </a:extLst>
          </p:cNvPr>
          <p:cNvSpPr txBox="1">
            <a:spLocks/>
          </p:cNvSpPr>
          <p:nvPr/>
        </p:nvSpPr>
        <p:spPr>
          <a:xfrm>
            <a:off x="1218391" y="2364614"/>
            <a:ext cx="6827716" cy="462681"/>
          </a:xfrm>
          <a:prstGeom prst="rect">
            <a:avLst/>
          </a:prstGeom>
        </p:spPr>
        <p:txBody>
          <a:bodyPr anchor="ctr">
            <a:noAutofit/>
          </a:bodyPr>
          <a:lstStyle>
            <a:lvl1pPr marL="236538" indent="-236538" algn="l" defTabSz="457200" rtl="0" eaLnBrk="1" latinLnBrk="0" hangingPunct="1">
              <a:spcBef>
                <a:spcPct val="20000"/>
              </a:spcBef>
              <a:buClr>
                <a:srgbClr val="3EAD95"/>
              </a:buClr>
              <a:buFont typeface="Arial" panose="020B0604020202020204" pitchFamily="34" charset="0"/>
              <a:buChar char="•"/>
              <a:tabLst/>
              <a:defRPr sz="1800" b="0" i="0" kern="1200">
                <a:solidFill>
                  <a:schemeClr val="tx1"/>
                </a:solidFill>
                <a:latin typeface="Arial" charset="0"/>
                <a:ea typeface="Arial" charset="0"/>
                <a:cs typeface="Arial" charset="0"/>
              </a:defRPr>
            </a:lvl1pPr>
            <a:lvl2pPr marL="628650" indent="-171450" algn="l" defTabSz="457200" rtl="0" eaLnBrk="1" latinLnBrk="0" hangingPunct="1">
              <a:spcBef>
                <a:spcPct val="20000"/>
              </a:spcBef>
              <a:buClr>
                <a:srgbClr val="3EAD95"/>
              </a:buClr>
              <a:buFont typeface="Arial" panose="020B0604020202020204" pitchFamily="34" charset="0"/>
              <a:buChar char="•"/>
              <a:tabLst/>
              <a:defRPr sz="1600" b="0" i="0" kern="1200">
                <a:solidFill>
                  <a:schemeClr val="tx1"/>
                </a:solidFill>
                <a:latin typeface="Arial" charset="0"/>
                <a:ea typeface="Arial" charset="0"/>
                <a:cs typeface="Arial" charset="0"/>
              </a:defRPr>
            </a:lvl2pPr>
            <a:lvl3pPr marL="1085850" indent="-171450" algn="l" defTabSz="457200" rtl="0" eaLnBrk="1" latinLnBrk="0" hangingPunct="1">
              <a:spcBef>
                <a:spcPct val="20000"/>
              </a:spcBef>
              <a:buClr>
                <a:srgbClr val="3EAD95"/>
              </a:buClr>
              <a:buFont typeface="Arial" panose="020B0604020202020204" pitchFamily="34" charset="0"/>
              <a:buChar char="•"/>
              <a:tabLst/>
              <a:defRPr sz="1400" b="0" i="0" kern="1200">
                <a:solidFill>
                  <a:schemeClr val="tx1"/>
                </a:solidFill>
                <a:latin typeface="Arial" charset="0"/>
                <a:ea typeface="Arial" charset="0"/>
                <a:cs typeface="Arial" charset="0"/>
              </a:defRPr>
            </a:lvl3pPr>
            <a:lvl4pPr marL="1543050" indent="-171450" algn="l" defTabSz="457200" rtl="0" eaLnBrk="1" latinLnBrk="0" hangingPunct="1">
              <a:spcBef>
                <a:spcPct val="20000"/>
              </a:spcBef>
              <a:buClr>
                <a:srgbClr val="3EAD95"/>
              </a:buClr>
              <a:buFont typeface="Arial" panose="020B0604020202020204" pitchFamily="34" charset="0"/>
              <a:buChar char="•"/>
              <a:tabLst/>
              <a:defRPr sz="1200" b="0" i="0" kern="1200">
                <a:solidFill>
                  <a:schemeClr val="tx1"/>
                </a:solidFill>
                <a:latin typeface="Arial" charset="0"/>
                <a:ea typeface="Arial" charset="0"/>
                <a:cs typeface="Arial" charset="0"/>
              </a:defRPr>
            </a:lvl4pPr>
            <a:lvl5pPr marL="2000250" indent="-171450" algn="l" defTabSz="457200" rtl="0" eaLnBrk="1" latinLnBrk="0" hangingPunct="1">
              <a:spcBef>
                <a:spcPct val="20000"/>
              </a:spcBef>
              <a:buClr>
                <a:srgbClr val="3EAD95"/>
              </a:buClr>
              <a:buFont typeface="Arial" panose="020B0604020202020204" pitchFamily="34" charset="0"/>
              <a:buChar char="•"/>
              <a:tabLst/>
              <a:defRPr sz="1100" b="0" i="0" kern="1200">
                <a:solidFill>
                  <a:schemeClr val="tx1"/>
                </a:solidFill>
                <a:latin typeface="Arial" charset="0"/>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FR" sz="1200" dirty="0">
                <a:latin typeface="Marianne" panose="02000000000000000000" pitchFamily="2" charset="0"/>
              </a:rPr>
              <a:t>Échantillon de </a:t>
            </a:r>
            <a:r>
              <a:rPr lang="fr-FR" sz="1200" b="1" dirty="0">
                <a:solidFill>
                  <a:schemeClr val="tx2"/>
                </a:solidFill>
                <a:latin typeface="Marianne" panose="02000000000000000000" pitchFamily="2" charset="0"/>
              </a:rPr>
              <a:t>2 032</a:t>
            </a:r>
            <a:r>
              <a:rPr lang="fr-FR" sz="1200" dirty="0">
                <a:solidFill>
                  <a:schemeClr val="tx2"/>
                </a:solidFill>
                <a:latin typeface="Marianne" panose="02000000000000000000" pitchFamily="2" charset="0"/>
              </a:rPr>
              <a:t> </a:t>
            </a:r>
            <a:r>
              <a:rPr lang="fr-FR" sz="1200" dirty="0">
                <a:latin typeface="Marianne" panose="02000000000000000000" pitchFamily="2" charset="0"/>
              </a:rPr>
              <a:t>personnes, représentatif des Français âgés de 18 ans et plus.</a:t>
            </a:r>
          </a:p>
        </p:txBody>
      </p:sp>
      <p:sp>
        <p:nvSpPr>
          <p:cNvPr id="14" name="Espace réservé du texte 5">
            <a:extLst>
              <a:ext uri="{FF2B5EF4-FFF2-40B4-BE49-F238E27FC236}">
                <a16:creationId xmlns:a16="http://schemas.microsoft.com/office/drawing/2014/main" id="{2D495027-4570-6CE3-0062-B01A88FD2424}"/>
              </a:ext>
            </a:extLst>
          </p:cNvPr>
          <p:cNvSpPr txBox="1">
            <a:spLocks/>
          </p:cNvSpPr>
          <p:nvPr/>
        </p:nvSpPr>
        <p:spPr>
          <a:xfrm>
            <a:off x="1290298" y="3112518"/>
            <a:ext cx="7530827" cy="462681"/>
          </a:xfrm>
          <a:prstGeom prst="rect">
            <a:avLst/>
          </a:prstGeom>
        </p:spPr>
        <p:txBody>
          <a:bodyPr vert="horz" lIns="0" tIns="0" rIns="0" bIns="0" rtlCol="0" anchor="ctr">
            <a:noAutofit/>
          </a:bodyPr>
          <a:lstStyle>
            <a:lvl1pPr marL="236538" indent="-236538" algn="l" defTabSz="457200" rtl="0" eaLnBrk="1" latinLnBrk="0" hangingPunct="1">
              <a:spcBef>
                <a:spcPct val="20000"/>
              </a:spcBef>
              <a:buClr>
                <a:srgbClr val="3EAD95"/>
              </a:buClr>
              <a:buFont typeface="Arial" panose="020B0604020202020204" pitchFamily="34" charset="0"/>
              <a:buChar char="•"/>
              <a:tabLst/>
              <a:defRPr sz="1800" b="0" i="0" kern="1200">
                <a:solidFill>
                  <a:schemeClr val="tx1"/>
                </a:solidFill>
                <a:latin typeface="Arial" charset="0"/>
                <a:ea typeface="Arial" charset="0"/>
                <a:cs typeface="Arial" charset="0"/>
              </a:defRPr>
            </a:lvl1pPr>
            <a:lvl2pPr marL="628650" indent="-171450" algn="l" defTabSz="457200" rtl="0" eaLnBrk="1" latinLnBrk="0" hangingPunct="1">
              <a:spcBef>
                <a:spcPct val="20000"/>
              </a:spcBef>
              <a:buClr>
                <a:srgbClr val="3EAD95"/>
              </a:buClr>
              <a:buFont typeface="Arial" panose="020B0604020202020204" pitchFamily="34" charset="0"/>
              <a:buChar char="•"/>
              <a:tabLst/>
              <a:defRPr sz="1600" b="0" i="0" kern="1200">
                <a:solidFill>
                  <a:schemeClr val="tx1"/>
                </a:solidFill>
                <a:latin typeface="Arial" charset="0"/>
                <a:ea typeface="Arial" charset="0"/>
                <a:cs typeface="Arial" charset="0"/>
              </a:defRPr>
            </a:lvl2pPr>
            <a:lvl3pPr marL="1085850" indent="-171450" algn="l" defTabSz="457200" rtl="0" eaLnBrk="1" latinLnBrk="0" hangingPunct="1">
              <a:spcBef>
                <a:spcPct val="20000"/>
              </a:spcBef>
              <a:buClr>
                <a:srgbClr val="3EAD95"/>
              </a:buClr>
              <a:buFont typeface="Arial" panose="020B0604020202020204" pitchFamily="34" charset="0"/>
              <a:buChar char="•"/>
              <a:tabLst/>
              <a:defRPr sz="1400" b="0" i="0" kern="1200">
                <a:solidFill>
                  <a:schemeClr val="tx1"/>
                </a:solidFill>
                <a:latin typeface="Arial" charset="0"/>
                <a:ea typeface="Arial" charset="0"/>
                <a:cs typeface="Arial" charset="0"/>
              </a:defRPr>
            </a:lvl3pPr>
            <a:lvl4pPr marL="1543050" indent="-171450" algn="l" defTabSz="457200" rtl="0" eaLnBrk="1" latinLnBrk="0" hangingPunct="1">
              <a:spcBef>
                <a:spcPct val="20000"/>
              </a:spcBef>
              <a:buClr>
                <a:srgbClr val="3EAD95"/>
              </a:buClr>
              <a:buFont typeface="Arial" panose="020B0604020202020204" pitchFamily="34" charset="0"/>
              <a:buChar char="•"/>
              <a:tabLst/>
              <a:defRPr sz="1200" b="0" i="0" kern="1200">
                <a:solidFill>
                  <a:schemeClr val="tx1"/>
                </a:solidFill>
                <a:latin typeface="Arial" charset="0"/>
                <a:ea typeface="Arial" charset="0"/>
                <a:cs typeface="Arial" charset="0"/>
              </a:defRPr>
            </a:lvl4pPr>
            <a:lvl5pPr marL="2000250" indent="-171450" algn="l" defTabSz="457200" rtl="0" eaLnBrk="1" latinLnBrk="0" hangingPunct="1">
              <a:spcBef>
                <a:spcPct val="20000"/>
              </a:spcBef>
              <a:buClr>
                <a:srgbClr val="3EAD95"/>
              </a:buClr>
              <a:buFont typeface="Arial" panose="020B0604020202020204" pitchFamily="34" charset="0"/>
              <a:buChar char="•"/>
              <a:tabLst/>
              <a:defRPr sz="1100" b="0" i="0" kern="1200">
                <a:solidFill>
                  <a:schemeClr val="tx1"/>
                </a:solidFill>
                <a:latin typeface="Arial" charset="0"/>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FR" sz="1200" dirty="0">
                <a:latin typeface="Marianne" panose="02000000000000000000" pitchFamily="2" charset="0"/>
              </a:rPr>
              <a:t>Méthode des quotas et redressement appliqués aux variables suivantes :</a:t>
            </a:r>
            <a:r>
              <a:rPr lang="fr-FR" sz="1200" dirty="0">
                <a:solidFill>
                  <a:srgbClr val="FF0000"/>
                </a:solidFill>
                <a:latin typeface="Marianne" panose="02000000000000000000" pitchFamily="2" charset="0"/>
              </a:rPr>
              <a:t> </a:t>
            </a:r>
            <a:r>
              <a:rPr lang="fr-FR" sz="1200" dirty="0">
                <a:solidFill>
                  <a:schemeClr val="tx2"/>
                </a:solidFill>
                <a:latin typeface="Marianne" panose="02000000000000000000" pitchFamily="2" charset="0"/>
              </a:rPr>
              <a:t>sexe, âge, catégorie socioprofessionnelle, région et taille d’agglomération de l’interviewé(e).</a:t>
            </a:r>
          </a:p>
        </p:txBody>
      </p:sp>
      <p:sp>
        <p:nvSpPr>
          <p:cNvPr id="15" name="Espace réservé du texte 6">
            <a:extLst>
              <a:ext uri="{FF2B5EF4-FFF2-40B4-BE49-F238E27FC236}">
                <a16:creationId xmlns:a16="http://schemas.microsoft.com/office/drawing/2014/main" id="{2E883929-73D8-4006-C8CE-FD59F2E310F7}"/>
              </a:ext>
            </a:extLst>
          </p:cNvPr>
          <p:cNvSpPr txBox="1">
            <a:spLocks/>
          </p:cNvSpPr>
          <p:nvPr/>
        </p:nvSpPr>
        <p:spPr>
          <a:xfrm>
            <a:off x="1290298" y="3860422"/>
            <a:ext cx="7201651" cy="629164"/>
          </a:xfrm>
          <a:prstGeom prst="rect">
            <a:avLst/>
          </a:prstGeom>
        </p:spPr>
        <p:txBody>
          <a:bodyPr vert="horz" lIns="0" tIns="0" rIns="0" bIns="0" rtlCol="0" anchor="t">
            <a:noAutofit/>
          </a:bodyPr>
          <a:lstStyle>
            <a:lvl1pPr marL="236538" indent="-236538" algn="l" defTabSz="457200" rtl="0" eaLnBrk="1" latinLnBrk="0" hangingPunct="1">
              <a:spcBef>
                <a:spcPct val="20000"/>
              </a:spcBef>
              <a:buClr>
                <a:srgbClr val="3EAD95"/>
              </a:buClr>
              <a:buFont typeface="Arial" panose="020B0604020202020204" pitchFamily="34" charset="0"/>
              <a:buChar char="•"/>
              <a:tabLst/>
              <a:defRPr sz="1800" b="0" i="0" kern="1200">
                <a:solidFill>
                  <a:schemeClr val="tx1"/>
                </a:solidFill>
                <a:latin typeface="Arial" charset="0"/>
                <a:ea typeface="Arial" charset="0"/>
                <a:cs typeface="Arial" charset="0"/>
              </a:defRPr>
            </a:lvl1pPr>
            <a:lvl2pPr marL="628650" indent="-171450" algn="l" defTabSz="457200" rtl="0" eaLnBrk="1" latinLnBrk="0" hangingPunct="1">
              <a:spcBef>
                <a:spcPct val="20000"/>
              </a:spcBef>
              <a:buClr>
                <a:srgbClr val="3EAD95"/>
              </a:buClr>
              <a:buFont typeface="Arial" panose="020B0604020202020204" pitchFamily="34" charset="0"/>
              <a:buChar char="•"/>
              <a:tabLst/>
              <a:defRPr sz="1600" b="0" i="0" kern="1200">
                <a:solidFill>
                  <a:schemeClr val="tx1"/>
                </a:solidFill>
                <a:latin typeface="Arial" charset="0"/>
                <a:ea typeface="Arial" charset="0"/>
                <a:cs typeface="Arial" charset="0"/>
              </a:defRPr>
            </a:lvl2pPr>
            <a:lvl3pPr marL="1085850" indent="-171450" algn="l" defTabSz="457200" rtl="0" eaLnBrk="1" latinLnBrk="0" hangingPunct="1">
              <a:spcBef>
                <a:spcPct val="20000"/>
              </a:spcBef>
              <a:buClr>
                <a:srgbClr val="3EAD95"/>
              </a:buClr>
              <a:buFont typeface="Arial" panose="020B0604020202020204" pitchFamily="34" charset="0"/>
              <a:buChar char="•"/>
              <a:tabLst/>
              <a:defRPr sz="1400" b="0" i="0" kern="1200">
                <a:solidFill>
                  <a:schemeClr val="tx1"/>
                </a:solidFill>
                <a:latin typeface="Arial" charset="0"/>
                <a:ea typeface="Arial" charset="0"/>
                <a:cs typeface="Arial" charset="0"/>
              </a:defRPr>
            </a:lvl3pPr>
            <a:lvl4pPr marL="1543050" indent="-171450" algn="l" defTabSz="457200" rtl="0" eaLnBrk="1" latinLnBrk="0" hangingPunct="1">
              <a:spcBef>
                <a:spcPct val="20000"/>
              </a:spcBef>
              <a:buClr>
                <a:srgbClr val="3EAD95"/>
              </a:buClr>
              <a:buFont typeface="Arial" panose="020B0604020202020204" pitchFamily="34" charset="0"/>
              <a:buChar char="•"/>
              <a:tabLst/>
              <a:defRPr sz="1200" b="0" i="0" kern="1200">
                <a:solidFill>
                  <a:schemeClr val="tx1"/>
                </a:solidFill>
                <a:latin typeface="Arial" charset="0"/>
                <a:ea typeface="Arial" charset="0"/>
                <a:cs typeface="Arial" charset="0"/>
              </a:defRPr>
            </a:lvl4pPr>
            <a:lvl5pPr marL="2000250" indent="-171450" algn="l" defTabSz="457200" rtl="0" eaLnBrk="1" latinLnBrk="0" hangingPunct="1">
              <a:spcBef>
                <a:spcPct val="20000"/>
              </a:spcBef>
              <a:buClr>
                <a:srgbClr val="3EAD95"/>
              </a:buClr>
              <a:buFont typeface="Arial" panose="020B0604020202020204" pitchFamily="34" charset="0"/>
              <a:buChar char="•"/>
              <a:tabLst/>
              <a:defRPr sz="1100" b="0" i="0" kern="1200">
                <a:solidFill>
                  <a:schemeClr val="tx1"/>
                </a:solidFill>
                <a:latin typeface="Arial" charset="0"/>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FR" sz="1200" dirty="0">
                <a:latin typeface="Marianne" panose="02000000000000000000" pitchFamily="2" charset="0"/>
              </a:rPr>
              <a:t>Aide à la lecture des résultats :</a:t>
            </a:r>
          </a:p>
          <a:p>
            <a:pPr marL="378618" indent="-171450">
              <a:buClr>
                <a:srgbClr val="000403"/>
              </a:buClr>
            </a:pPr>
            <a:r>
              <a:rPr lang="fr-FR" sz="900" dirty="0">
                <a:latin typeface="Marianne" panose="02000000000000000000" pitchFamily="2" charset="0"/>
              </a:rPr>
              <a:t>Les chiffres présentés sont exprimés en pourcentage.</a:t>
            </a:r>
          </a:p>
          <a:p>
            <a:pPr marL="378618" indent="-171450">
              <a:buClr>
                <a:srgbClr val="000403"/>
              </a:buClr>
            </a:pPr>
            <a:r>
              <a:rPr lang="fr-FR" sz="900" dirty="0">
                <a:latin typeface="Marianne" panose="02000000000000000000" pitchFamily="2" charset="0"/>
              </a:rPr>
              <a:t>Les chiffres en italique sont ceux qui apparaissent significativement au-dessus de la moyenne.</a:t>
            </a:r>
          </a:p>
          <a:p>
            <a:pPr marL="207169" indent="0">
              <a:buNone/>
            </a:pPr>
            <a:endParaRPr lang="fr-FR" sz="900" dirty="0">
              <a:solidFill>
                <a:srgbClr val="70BF4A"/>
              </a:solidFill>
              <a:latin typeface="Marianne" panose="02000000000000000000" pitchFamily="2" charset="0"/>
            </a:endParaRPr>
          </a:p>
        </p:txBody>
      </p:sp>
      <p:pic>
        <p:nvPicPr>
          <p:cNvPr id="16" name="Image 15">
            <a:extLst>
              <a:ext uri="{FF2B5EF4-FFF2-40B4-BE49-F238E27FC236}">
                <a16:creationId xmlns:a16="http://schemas.microsoft.com/office/drawing/2014/main" id="{18A699B5-B0FA-D3FD-121F-499A9E0C097A}"/>
              </a:ext>
            </a:extLst>
          </p:cNvPr>
          <p:cNvPicPr>
            <a:picLocks noChangeAspect="1"/>
          </p:cNvPicPr>
          <p:nvPr/>
        </p:nvPicPr>
        <p:blipFill>
          <a:blip r:embed="rId2"/>
          <a:stretch>
            <a:fillRect/>
          </a:stretch>
        </p:blipFill>
        <p:spPr>
          <a:xfrm>
            <a:off x="461072" y="3851761"/>
            <a:ext cx="490238" cy="490238"/>
          </a:xfrm>
          <a:prstGeom prst="rect">
            <a:avLst/>
          </a:prstGeom>
        </p:spPr>
      </p:pic>
      <p:pic>
        <p:nvPicPr>
          <p:cNvPr id="17" name="Image 16" descr="Une image contenant lumière, dessin&#10;&#10;Description générée automatiquement">
            <a:extLst>
              <a:ext uri="{FF2B5EF4-FFF2-40B4-BE49-F238E27FC236}">
                <a16:creationId xmlns:a16="http://schemas.microsoft.com/office/drawing/2014/main" id="{70F221C3-BE18-9295-DD9A-CD0E800CE797}"/>
              </a:ext>
            </a:extLst>
          </p:cNvPr>
          <p:cNvPicPr>
            <a:picLocks noChangeAspect="1"/>
          </p:cNvPicPr>
          <p:nvPr/>
        </p:nvPicPr>
        <p:blipFill>
          <a:blip r:embed="rId3"/>
          <a:stretch>
            <a:fillRect/>
          </a:stretch>
        </p:blipFill>
        <p:spPr>
          <a:xfrm>
            <a:off x="461072" y="3108886"/>
            <a:ext cx="486809" cy="486809"/>
          </a:xfrm>
          <a:prstGeom prst="rect">
            <a:avLst/>
          </a:prstGeom>
        </p:spPr>
      </p:pic>
      <p:pic>
        <p:nvPicPr>
          <p:cNvPr id="18" name="Image 17">
            <a:extLst>
              <a:ext uri="{FF2B5EF4-FFF2-40B4-BE49-F238E27FC236}">
                <a16:creationId xmlns:a16="http://schemas.microsoft.com/office/drawing/2014/main" id="{C5DE2CC9-44A6-BC76-35BC-86F6A7D1543B}"/>
              </a:ext>
            </a:extLst>
          </p:cNvPr>
          <p:cNvPicPr>
            <a:picLocks noChangeAspect="1"/>
          </p:cNvPicPr>
          <p:nvPr/>
        </p:nvPicPr>
        <p:blipFill>
          <a:blip r:embed="rId4"/>
          <a:stretch>
            <a:fillRect/>
          </a:stretch>
        </p:blipFill>
        <p:spPr>
          <a:xfrm>
            <a:off x="461072" y="2366010"/>
            <a:ext cx="486809" cy="486809"/>
          </a:xfrm>
          <a:prstGeom prst="rect">
            <a:avLst/>
          </a:prstGeom>
        </p:spPr>
      </p:pic>
      <p:pic>
        <p:nvPicPr>
          <p:cNvPr id="19" name="Image 18">
            <a:extLst>
              <a:ext uri="{FF2B5EF4-FFF2-40B4-BE49-F238E27FC236}">
                <a16:creationId xmlns:a16="http://schemas.microsoft.com/office/drawing/2014/main" id="{743E96D3-78E5-0733-E58E-FB84DA37E85C}"/>
              </a:ext>
            </a:extLst>
          </p:cNvPr>
          <p:cNvPicPr>
            <a:picLocks noChangeAspect="1"/>
          </p:cNvPicPr>
          <p:nvPr/>
        </p:nvPicPr>
        <p:blipFill>
          <a:blip r:embed="rId5"/>
          <a:stretch>
            <a:fillRect/>
          </a:stretch>
        </p:blipFill>
        <p:spPr>
          <a:xfrm>
            <a:off x="461072" y="1623134"/>
            <a:ext cx="490238" cy="486809"/>
          </a:xfrm>
          <a:prstGeom prst="rect">
            <a:avLst/>
          </a:prstGeom>
        </p:spPr>
      </p:pic>
      <p:pic>
        <p:nvPicPr>
          <p:cNvPr id="1026" name="Picture 2">
            <a:extLst>
              <a:ext uri="{FF2B5EF4-FFF2-40B4-BE49-F238E27FC236}">
                <a16:creationId xmlns:a16="http://schemas.microsoft.com/office/drawing/2014/main" id="{44F5F5E5-91E2-CD94-2F72-2C5190648CD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3942" y="1005611"/>
            <a:ext cx="1582474" cy="5399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115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4</a:t>
            </a:fld>
            <a:endParaRPr lang="fr-FR" dirty="0"/>
          </a:p>
        </p:txBody>
      </p:sp>
      <p:sp>
        <p:nvSpPr>
          <p:cNvPr id="6" name="Espace réservé de la date 5"/>
          <p:cNvSpPr>
            <a:spLocks noGrp="1"/>
          </p:cNvSpPr>
          <p:nvPr>
            <p:ph type="dt" sz="half" idx="2"/>
          </p:nvPr>
        </p:nvSpPr>
        <p:spPr/>
        <p:txBody>
          <a:bodyPr/>
          <a:lstStyle/>
          <a:p>
            <a:fld id="{251C71F6-E0A6-1740-B64F-38F332886BAF}" type="datetime1">
              <a:rPr lang="fr-FR" cap="all" smtClean="0"/>
              <a:pPr/>
              <a:t>26/02/2024</a:t>
            </a:fld>
            <a:endParaRPr lang="fr-FR" cap="all" dirty="0"/>
          </a:p>
        </p:txBody>
      </p:sp>
      <p:sp>
        <p:nvSpPr>
          <p:cNvPr id="22" name="Google Shape;733;g2a0a5d7832b_0_326">
            <a:extLst>
              <a:ext uri="{FF2B5EF4-FFF2-40B4-BE49-F238E27FC236}">
                <a16:creationId xmlns:a16="http://schemas.microsoft.com/office/drawing/2014/main" id="{C3B15D47-38AF-0715-133B-D644C1DEE77B}"/>
              </a:ext>
            </a:extLst>
          </p:cNvPr>
          <p:cNvSpPr txBox="1"/>
          <p:nvPr/>
        </p:nvSpPr>
        <p:spPr>
          <a:xfrm>
            <a:off x="368712" y="1059582"/>
            <a:ext cx="3665819" cy="3556525"/>
          </a:xfrm>
          <a:prstGeom prst="rect">
            <a:avLst/>
          </a:prstGeom>
          <a:noFill/>
          <a:ln>
            <a:noFill/>
          </a:ln>
        </p:spPr>
        <p:txBody>
          <a:bodyPr spcFirstLastPara="1" wrap="square" lIns="91425" tIns="45700" rIns="91425" bIns="45700" anchor="t" anchorCtr="0">
            <a:noAutofit/>
          </a:bodyPr>
          <a:lstStyle/>
          <a:p>
            <a:pPr defTabSz="914378">
              <a:buClr>
                <a:srgbClr val="000091"/>
              </a:buClr>
              <a:buSzPts val="1600"/>
            </a:pPr>
            <a:r>
              <a:rPr lang="fr-FR" sz="1200" b="1" kern="0" dirty="0">
                <a:latin typeface="Marianne" panose="02000000000000000000" pitchFamily="2" charset="0"/>
                <a:ea typeface="Century Gothic"/>
                <a:cs typeface="Century Gothic"/>
                <a:sym typeface="Century Gothic"/>
              </a:rPr>
              <a:t>Le volet qualitatif de cette étude a été réalisé par l’institut VERIAN (ex-KANTAR PUBLIC)</a:t>
            </a:r>
          </a:p>
          <a:p>
            <a:pPr defTabSz="914378">
              <a:buClr>
                <a:srgbClr val="000091"/>
              </a:buClr>
              <a:buSzPts val="1600"/>
            </a:pPr>
            <a:endParaRPr lang="fr-FR" sz="1400" b="1" kern="0" dirty="0">
              <a:latin typeface="Marianne" panose="02000000000000000000" pitchFamily="2" charset="0"/>
              <a:ea typeface="Century Gothic"/>
              <a:cs typeface="Century Gothic"/>
              <a:sym typeface="Century Gothic"/>
            </a:endParaRPr>
          </a:p>
          <a:p>
            <a:pPr defTabSz="914378">
              <a:buClr>
                <a:srgbClr val="000091"/>
              </a:buClr>
              <a:buSzPts val="1600"/>
            </a:pPr>
            <a:endParaRPr lang="fr-FR" sz="1400" b="1" kern="0" dirty="0">
              <a:latin typeface="Marianne" panose="02000000000000000000" pitchFamily="2" charset="0"/>
              <a:ea typeface="Century Gothic"/>
              <a:cs typeface="Century Gothic"/>
              <a:sym typeface="Century Gothic"/>
            </a:endParaRPr>
          </a:p>
          <a:p>
            <a:pPr defTabSz="914378">
              <a:buClr>
                <a:srgbClr val="000091"/>
              </a:buClr>
              <a:buSzPts val="1600"/>
            </a:pPr>
            <a:endParaRPr lang="fr-FR" sz="1400" b="1" kern="0" dirty="0">
              <a:latin typeface="Marianne" panose="02000000000000000000" pitchFamily="2" charset="0"/>
              <a:ea typeface="Century Gothic"/>
              <a:cs typeface="Century Gothic"/>
              <a:sym typeface="Century Gothic"/>
            </a:endParaRPr>
          </a:p>
          <a:p>
            <a:pPr defTabSz="914378">
              <a:buClr>
                <a:srgbClr val="000091"/>
              </a:buClr>
              <a:buSzPts val="1600"/>
            </a:pPr>
            <a:r>
              <a:rPr lang="fr-FR" sz="1050" b="1" kern="0" dirty="0">
                <a:latin typeface="Marianne" panose="02000000000000000000" pitchFamily="2" charset="0"/>
                <a:ea typeface="Century Gothic"/>
                <a:cs typeface="Century Gothic"/>
                <a:sym typeface="Century Gothic"/>
              </a:rPr>
              <a:t>Echantillon</a:t>
            </a:r>
            <a:endParaRPr lang="fr-FR" sz="1050" kern="0" dirty="0">
              <a:latin typeface="Marianne" panose="02000000000000000000" pitchFamily="2" charset="0"/>
              <a:cs typeface="Arial"/>
              <a:sym typeface="Arial"/>
            </a:endParaRPr>
          </a:p>
          <a:p>
            <a:pPr marL="0" lvl="1" algn="just" defTabSz="914378">
              <a:spcBef>
                <a:spcPts val="600"/>
              </a:spcBef>
              <a:buClr>
                <a:srgbClr val="005841"/>
              </a:buClr>
              <a:buSzPts val="1200"/>
            </a:pPr>
            <a:r>
              <a:rPr lang="fr-FR" sz="1050" b="1" kern="0" dirty="0">
                <a:latin typeface="Marianne" panose="02000000000000000000" pitchFamily="2" charset="0"/>
                <a:ea typeface="Century Gothic"/>
                <a:cs typeface="Century Gothic"/>
                <a:sym typeface="Century Gothic"/>
              </a:rPr>
              <a:t>6 réunions de groupe</a:t>
            </a:r>
            <a:r>
              <a:rPr lang="fr-FR" sz="1050" kern="0" dirty="0">
                <a:latin typeface="Marianne" panose="02000000000000000000" pitchFamily="2" charset="0"/>
                <a:ea typeface="Century Gothic"/>
                <a:cs typeface="Century Gothic"/>
                <a:sym typeface="Century Gothic"/>
              </a:rPr>
              <a:t>, d’une durée de 3 heures chacune et rassemblant 8 à 10 participants ont été réalisées en </a:t>
            </a:r>
            <a:r>
              <a:rPr lang="fr-FR" sz="1050" b="1" kern="0" dirty="0">
                <a:latin typeface="Marianne" panose="02000000000000000000" pitchFamily="2" charset="0"/>
                <a:ea typeface="Century Gothic"/>
                <a:cs typeface="Century Gothic"/>
                <a:sym typeface="Century Gothic"/>
              </a:rPr>
              <a:t>face-à-face à Lille, Paris </a:t>
            </a:r>
            <a:r>
              <a:rPr lang="fr-FR" sz="1050" kern="0" dirty="0">
                <a:latin typeface="Marianne" panose="02000000000000000000" pitchFamily="2" charset="0"/>
                <a:ea typeface="Century Gothic"/>
                <a:cs typeface="Century Gothic"/>
                <a:sym typeface="Century Gothic"/>
              </a:rPr>
              <a:t>et</a:t>
            </a:r>
            <a:r>
              <a:rPr lang="fr-FR" sz="1050" b="1" kern="0" dirty="0">
                <a:latin typeface="Marianne" panose="02000000000000000000" pitchFamily="2" charset="0"/>
                <a:ea typeface="Century Gothic"/>
                <a:cs typeface="Century Gothic"/>
                <a:sym typeface="Century Gothic"/>
              </a:rPr>
              <a:t> Tours</a:t>
            </a:r>
            <a:r>
              <a:rPr lang="fr-FR" sz="1100" b="1" kern="0" dirty="0">
                <a:latin typeface="Marianne" panose="02000000000000000000" pitchFamily="2" charset="0"/>
                <a:ea typeface="Century Gothic"/>
                <a:cs typeface="Century Gothic"/>
                <a:sym typeface="Century Gothic"/>
              </a:rPr>
              <a:t>.</a:t>
            </a:r>
            <a:endParaRPr lang="fr-FR" sz="1200" kern="0" dirty="0">
              <a:latin typeface="Marianne" panose="02000000000000000000" pitchFamily="2" charset="0"/>
              <a:cs typeface="Arial"/>
              <a:sym typeface="Arial"/>
            </a:endParaRPr>
          </a:p>
        </p:txBody>
      </p:sp>
      <p:sp>
        <p:nvSpPr>
          <p:cNvPr id="23" name="Google Shape;734;g2a0a5d7832b_0_326">
            <a:extLst>
              <a:ext uri="{FF2B5EF4-FFF2-40B4-BE49-F238E27FC236}">
                <a16:creationId xmlns:a16="http://schemas.microsoft.com/office/drawing/2014/main" id="{8478058E-B845-FF50-AA6A-DF9AB5C20B2D}"/>
              </a:ext>
            </a:extLst>
          </p:cNvPr>
          <p:cNvSpPr txBox="1"/>
          <p:nvPr/>
        </p:nvSpPr>
        <p:spPr>
          <a:xfrm>
            <a:off x="4539437" y="1059582"/>
            <a:ext cx="4389219" cy="3376527"/>
          </a:xfrm>
          <a:prstGeom prst="rect">
            <a:avLst/>
          </a:prstGeom>
          <a:noFill/>
          <a:ln>
            <a:noFill/>
          </a:ln>
        </p:spPr>
        <p:txBody>
          <a:bodyPr spcFirstLastPara="1" wrap="square" lIns="91425" tIns="45700" rIns="91425" bIns="45700" anchor="t" anchorCtr="0">
            <a:noAutofit/>
          </a:bodyPr>
          <a:lstStyle/>
          <a:p>
            <a:pPr marL="0" lvl="1" algn="just" defTabSz="914378">
              <a:spcBef>
                <a:spcPts val="300"/>
              </a:spcBef>
              <a:buClr>
                <a:srgbClr val="005841"/>
              </a:buClr>
              <a:buSzPts val="1200"/>
            </a:pPr>
            <a:r>
              <a:rPr lang="fr-FR" sz="1050" kern="0" dirty="0">
                <a:latin typeface="Marianne" panose="02000000000000000000" pitchFamily="2" charset="0"/>
                <a:ea typeface="Century Gothic"/>
                <a:cs typeface="Century Gothic"/>
                <a:sym typeface="Century Gothic"/>
              </a:rPr>
              <a:t>Afin de prendre en compte une diversité de situations et d’expériences, </a:t>
            </a:r>
            <a:r>
              <a:rPr lang="fr-FR" sz="1050" b="1" kern="0" dirty="0">
                <a:latin typeface="Marianne" panose="02000000000000000000" pitchFamily="2" charset="0"/>
                <a:ea typeface="Century Gothic"/>
                <a:cs typeface="Century Gothic"/>
                <a:sym typeface="Century Gothic"/>
              </a:rPr>
              <a:t>un équilibre était fait au sein de chaque groupe entre</a:t>
            </a:r>
            <a:r>
              <a:rPr lang="fr-FR" sz="1050" kern="0" dirty="0">
                <a:latin typeface="Marianne" panose="02000000000000000000" pitchFamily="2" charset="0"/>
                <a:ea typeface="Century Gothic"/>
                <a:cs typeface="Century Gothic"/>
                <a:sym typeface="Century Gothic"/>
              </a:rPr>
              <a:t> : </a:t>
            </a:r>
            <a:endParaRPr lang="fr-FR" sz="1100" kern="0" dirty="0">
              <a:latin typeface="Marianne" panose="02000000000000000000" pitchFamily="2" charset="0"/>
              <a:cs typeface="Arial"/>
              <a:sym typeface="Arial"/>
            </a:endParaRPr>
          </a:p>
          <a:p>
            <a:pPr marL="0" lvl="1" indent="-76198" algn="just" defTabSz="914378">
              <a:spcBef>
                <a:spcPts val="300"/>
              </a:spcBef>
              <a:buClr>
                <a:srgbClr val="000000"/>
              </a:buClr>
              <a:buSzPts val="1200"/>
              <a:buFont typeface="Arial"/>
              <a:buChar char="ꟷ"/>
            </a:pPr>
            <a:r>
              <a:rPr lang="fr-FR" sz="1050" kern="0" dirty="0">
                <a:latin typeface="Marianne" panose="02000000000000000000" pitchFamily="2" charset="0"/>
                <a:ea typeface="Century Gothic"/>
                <a:cs typeface="Century Gothic"/>
                <a:sym typeface="Century Gothic"/>
              </a:rPr>
              <a:t> Femmes et hommes ; </a:t>
            </a:r>
            <a:endParaRPr lang="fr-FR" sz="1100" kern="0" dirty="0">
              <a:latin typeface="Marianne" panose="02000000000000000000" pitchFamily="2" charset="0"/>
              <a:cs typeface="Arial"/>
              <a:sym typeface="Arial"/>
            </a:endParaRPr>
          </a:p>
          <a:p>
            <a:pPr marL="0" lvl="1" indent="-76198" algn="just" defTabSz="914378">
              <a:spcBef>
                <a:spcPts val="300"/>
              </a:spcBef>
              <a:buClr>
                <a:srgbClr val="000000"/>
              </a:buClr>
              <a:buSzPts val="1200"/>
              <a:buFont typeface="Arial"/>
              <a:buChar char="ꟷ"/>
            </a:pPr>
            <a:r>
              <a:rPr lang="fr-FR" sz="1050" kern="0" dirty="0">
                <a:latin typeface="Marianne" panose="02000000000000000000" pitchFamily="2" charset="0"/>
                <a:ea typeface="Century Gothic"/>
                <a:cs typeface="Century Gothic"/>
                <a:sym typeface="Century Gothic"/>
              </a:rPr>
              <a:t> 2-3 participants en ALD ;</a:t>
            </a:r>
            <a:endParaRPr lang="fr-FR" sz="1100" kern="0" dirty="0">
              <a:latin typeface="Marianne" panose="02000000000000000000" pitchFamily="2" charset="0"/>
              <a:cs typeface="Arial"/>
              <a:sym typeface="Arial"/>
            </a:endParaRPr>
          </a:p>
          <a:p>
            <a:pPr marL="0" lvl="1" indent="-76198" algn="just" defTabSz="914378">
              <a:spcBef>
                <a:spcPts val="300"/>
              </a:spcBef>
              <a:buClr>
                <a:srgbClr val="000000"/>
              </a:buClr>
              <a:buSzPts val="1200"/>
              <a:buFont typeface="Arial"/>
              <a:buChar char="ꟷ"/>
            </a:pPr>
            <a:r>
              <a:rPr lang="fr-FR" sz="1050" kern="0" dirty="0">
                <a:latin typeface="Marianne" panose="02000000000000000000" pitchFamily="2" charset="0"/>
                <a:ea typeface="Century Gothic"/>
                <a:cs typeface="Century Gothic"/>
                <a:sym typeface="Century Gothic"/>
              </a:rPr>
              <a:t> 2-3 participants utilisateurs de Mon Espace Santé ;</a:t>
            </a:r>
            <a:endParaRPr lang="fr-FR" sz="1100" kern="0" dirty="0">
              <a:latin typeface="Marianne" panose="02000000000000000000" pitchFamily="2" charset="0"/>
              <a:cs typeface="Arial"/>
              <a:sym typeface="Arial"/>
            </a:endParaRPr>
          </a:p>
          <a:p>
            <a:pPr marL="0" lvl="1" indent="-76198" algn="just" defTabSz="914378">
              <a:spcBef>
                <a:spcPts val="300"/>
              </a:spcBef>
              <a:buClr>
                <a:srgbClr val="000091"/>
              </a:buClr>
              <a:buSzPts val="1200"/>
              <a:buFont typeface="Arial"/>
              <a:buChar char="ꟷ"/>
            </a:pPr>
            <a:r>
              <a:rPr lang="fr-FR" sz="1050" kern="0" dirty="0">
                <a:latin typeface="Marianne" panose="02000000000000000000" pitchFamily="2" charset="0"/>
                <a:ea typeface="Century Gothic"/>
                <a:cs typeface="Century Gothic"/>
                <a:sym typeface="Century Gothic"/>
              </a:rPr>
              <a:t> Une diversité de niveaux de maturité numérique.</a:t>
            </a:r>
            <a:endParaRPr lang="fr-FR" sz="1100" kern="0" dirty="0">
              <a:latin typeface="Marianne" panose="02000000000000000000" pitchFamily="2" charset="0"/>
              <a:cs typeface="Arial"/>
              <a:sym typeface="Arial"/>
            </a:endParaRPr>
          </a:p>
          <a:p>
            <a:pPr marL="0" lvl="1" algn="just" defTabSz="914378">
              <a:spcBef>
                <a:spcPts val="300"/>
              </a:spcBef>
              <a:buClr>
                <a:srgbClr val="000091"/>
              </a:buClr>
              <a:buSzPts val="1200"/>
            </a:pPr>
            <a:endParaRPr lang="fr-FR" sz="1050" kern="0" dirty="0">
              <a:latin typeface="Marianne" panose="02000000000000000000" pitchFamily="2" charset="0"/>
              <a:ea typeface="Century Gothic"/>
              <a:cs typeface="Century Gothic"/>
              <a:sym typeface="Century Gothic"/>
            </a:endParaRPr>
          </a:p>
          <a:p>
            <a:pPr marL="0" lvl="1" algn="just" defTabSz="914378">
              <a:spcBef>
                <a:spcPts val="300"/>
              </a:spcBef>
              <a:buClr>
                <a:srgbClr val="005841"/>
              </a:buClr>
              <a:buSzPts val="1200"/>
            </a:pPr>
            <a:r>
              <a:rPr lang="fr-FR" sz="1050" b="1" kern="0" dirty="0">
                <a:latin typeface="Marianne" panose="02000000000000000000" pitchFamily="2" charset="0"/>
                <a:ea typeface="Century Gothic"/>
                <a:cs typeface="Century Gothic"/>
                <a:sym typeface="Century Gothic"/>
              </a:rPr>
              <a:t>La composition </a:t>
            </a:r>
            <a:r>
              <a:rPr lang="fr-FR" sz="1050" kern="0" dirty="0">
                <a:latin typeface="Marianne" panose="02000000000000000000" pitchFamily="2" charset="0"/>
                <a:ea typeface="Century Gothic"/>
                <a:cs typeface="Century Gothic"/>
                <a:sym typeface="Century Gothic"/>
              </a:rPr>
              <a:t>prenait aussi en compte les aspects suivants:</a:t>
            </a:r>
            <a:endParaRPr lang="fr-FR" sz="1100" kern="0" dirty="0">
              <a:latin typeface="Marianne" panose="02000000000000000000" pitchFamily="2" charset="0"/>
              <a:cs typeface="Arial"/>
              <a:sym typeface="Arial"/>
            </a:endParaRPr>
          </a:p>
          <a:p>
            <a:pPr marL="0" lvl="1" indent="-76198" algn="just" defTabSz="914378">
              <a:spcBef>
                <a:spcPts val="300"/>
              </a:spcBef>
              <a:buClr>
                <a:srgbClr val="000000"/>
              </a:buClr>
              <a:buSzPts val="1200"/>
              <a:buFont typeface="Arial"/>
              <a:buChar char="ꟷ"/>
            </a:pPr>
            <a:r>
              <a:rPr lang="fr-FR" sz="1050" kern="0" dirty="0">
                <a:latin typeface="Marianne" panose="02000000000000000000" pitchFamily="2" charset="0"/>
                <a:sym typeface="Century Gothic"/>
              </a:rPr>
              <a:t>Pour les groupes de moins de 35 ans, plusieurs participants avaient des enfants de moins de 2 ans ;</a:t>
            </a:r>
            <a:endParaRPr lang="fr-FR" sz="1050" kern="0" dirty="0">
              <a:latin typeface="Marianne" panose="02000000000000000000" pitchFamily="2" charset="0"/>
              <a:sym typeface="Arial"/>
            </a:endParaRPr>
          </a:p>
          <a:p>
            <a:pPr marL="0" lvl="1" indent="-76198" algn="just" defTabSz="914378">
              <a:spcBef>
                <a:spcPts val="300"/>
              </a:spcBef>
              <a:buClr>
                <a:srgbClr val="000000"/>
              </a:buClr>
              <a:buSzPts val="1200"/>
              <a:buFont typeface="Arial"/>
              <a:buChar char="ꟷ"/>
            </a:pPr>
            <a:r>
              <a:rPr lang="fr-FR" sz="1050" kern="0" dirty="0">
                <a:latin typeface="Marianne" panose="02000000000000000000" pitchFamily="2" charset="0"/>
                <a:sym typeface="Century Gothic"/>
              </a:rPr>
              <a:t>Pour les groupes de 35-59 ans, au moins la moitié des participants avait des enfants (âges variés) et certains étaient aidants ;</a:t>
            </a:r>
            <a:endParaRPr lang="fr-FR" sz="1050" kern="0" dirty="0">
              <a:latin typeface="Marianne" panose="02000000000000000000" pitchFamily="2" charset="0"/>
              <a:sym typeface="Arial"/>
            </a:endParaRPr>
          </a:p>
          <a:p>
            <a:pPr marL="0" lvl="1" indent="-76198" algn="just" defTabSz="914378">
              <a:spcBef>
                <a:spcPts val="300"/>
              </a:spcBef>
              <a:buClr>
                <a:srgbClr val="000000"/>
              </a:buClr>
              <a:buSzPts val="1200"/>
              <a:buFont typeface="Arial"/>
              <a:buChar char="ꟷ"/>
            </a:pPr>
            <a:r>
              <a:rPr lang="fr-FR" sz="1050" kern="0" dirty="0">
                <a:latin typeface="Marianne" panose="02000000000000000000" pitchFamily="2" charset="0"/>
                <a:sym typeface="Century Gothic"/>
              </a:rPr>
              <a:t>Pour les groupes de 60 ans et +, 2-3 personnes étaient aidantes.</a:t>
            </a:r>
            <a:endParaRPr lang="fr-FR" sz="1050" kern="0" dirty="0">
              <a:latin typeface="Marianne" panose="02000000000000000000" pitchFamily="2" charset="0"/>
              <a:sym typeface="Arial"/>
            </a:endParaRPr>
          </a:p>
          <a:p>
            <a:pPr marL="285743" lvl="1" indent="-209545" algn="just" defTabSz="914378">
              <a:spcBef>
                <a:spcPts val="300"/>
              </a:spcBef>
              <a:buClr>
                <a:srgbClr val="000091"/>
              </a:buClr>
              <a:buSzPts val="1200"/>
            </a:pPr>
            <a:endParaRPr lang="fr-FR" sz="1050" kern="0" dirty="0">
              <a:latin typeface="Marianne" panose="02000000000000000000" pitchFamily="2" charset="0"/>
              <a:ea typeface="Century Gothic"/>
              <a:cs typeface="Century Gothic"/>
              <a:sym typeface="Century Gothic"/>
            </a:endParaRPr>
          </a:p>
          <a:p>
            <a:pPr marL="0" lvl="1" algn="just" defTabSz="914378">
              <a:spcBef>
                <a:spcPts val="300"/>
              </a:spcBef>
              <a:buClr>
                <a:srgbClr val="000091"/>
              </a:buClr>
              <a:buSzPts val="1200"/>
            </a:pPr>
            <a:r>
              <a:rPr lang="fr-FR" sz="1050" b="1" kern="0" dirty="0">
                <a:latin typeface="Marianne" panose="02000000000000000000" pitchFamily="2" charset="0"/>
                <a:ea typeface="Century Gothic"/>
                <a:cs typeface="Century Gothic"/>
                <a:sym typeface="Century Gothic"/>
              </a:rPr>
              <a:t>Dates de terrain </a:t>
            </a:r>
            <a:r>
              <a:rPr lang="fr-FR" sz="1050" kern="0" dirty="0">
                <a:latin typeface="Marianne" panose="02000000000000000000" pitchFamily="2" charset="0"/>
                <a:ea typeface="Century Gothic"/>
                <a:cs typeface="Century Gothic"/>
                <a:sym typeface="Century Gothic"/>
              </a:rPr>
              <a:t>: 9 – 20 novembre 2023 </a:t>
            </a:r>
          </a:p>
        </p:txBody>
      </p:sp>
      <p:grpSp>
        <p:nvGrpSpPr>
          <p:cNvPr id="24" name="Google Shape;736;g2a0a5d7832b_0_326">
            <a:extLst>
              <a:ext uri="{FF2B5EF4-FFF2-40B4-BE49-F238E27FC236}">
                <a16:creationId xmlns:a16="http://schemas.microsoft.com/office/drawing/2014/main" id="{8977D74D-C0C2-636B-DCE0-96F414BBFD61}"/>
              </a:ext>
            </a:extLst>
          </p:cNvPr>
          <p:cNvGrpSpPr/>
          <p:nvPr/>
        </p:nvGrpSpPr>
        <p:grpSpPr>
          <a:xfrm>
            <a:off x="88396" y="3106441"/>
            <a:ext cx="3946134" cy="1166832"/>
            <a:chOff x="237385" y="3028543"/>
            <a:chExt cx="5392977" cy="1166832"/>
          </a:xfrm>
        </p:grpSpPr>
        <p:sp>
          <p:nvSpPr>
            <p:cNvPr id="25" name="Google Shape;737;g2a0a5d7832b_0_326">
              <a:extLst>
                <a:ext uri="{FF2B5EF4-FFF2-40B4-BE49-F238E27FC236}">
                  <a16:creationId xmlns:a16="http://schemas.microsoft.com/office/drawing/2014/main" id="{A8CA2141-E680-6BF1-70F6-2D3AF38D5AE5}"/>
                </a:ext>
              </a:extLst>
            </p:cNvPr>
            <p:cNvSpPr/>
            <p:nvPr/>
          </p:nvSpPr>
          <p:spPr>
            <a:xfrm>
              <a:off x="1632159" y="3304616"/>
              <a:ext cx="1235100" cy="403200"/>
            </a:xfrm>
            <a:prstGeom prst="rect">
              <a:avLst/>
            </a:prstGeom>
            <a:solidFill>
              <a:schemeClr val="accent1">
                <a:lumMod val="75000"/>
                <a:lumOff val="25000"/>
              </a:schemeClr>
            </a:solidFill>
            <a:ln>
              <a:noFill/>
            </a:ln>
          </p:spPr>
          <p:txBody>
            <a:bodyPr spcFirstLastPara="1" wrap="square" lIns="91425" tIns="45700" rIns="91425" bIns="45700" anchor="t" anchorCtr="0">
              <a:noAutofit/>
            </a:bodyPr>
            <a:lstStyle/>
            <a:p>
              <a:pPr algn="ctr" defTabSz="914378">
                <a:buClr>
                  <a:srgbClr val="000000"/>
                </a:buClr>
              </a:pPr>
              <a:r>
                <a:rPr lang="en-US" sz="1000" kern="0" dirty="0">
                  <a:solidFill>
                    <a:srgbClr val="000000"/>
                  </a:solidFill>
                  <a:latin typeface="Marianne" panose="02000000000000000000" pitchFamily="2" charset="0"/>
                  <a:ea typeface="Century Gothic"/>
                  <a:cs typeface="Century Gothic"/>
                  <a:sym typeface="Century Gothic"/>
                </a:rPr>
                <a:t>G1</a:t>
              </a:r>
              <a:endParaRPr sz="1050" kern="0" dirty="0">
                <a:solidFill>
                  <a:srgbClr val="000000"/>
                </a:solidFill>
                <a:latin typeface="Marianne" panose="02000000000000000000" pitchFamily="2" charset="0"/>
                <a:cs typeface="Arial"/>
                <a:sym typeface="Arial"/>
              </a:endParaRPr>
            </a:p>
          </p:txBody>
        </p:sp>
        <p:sp>
          <p:nvSpPr>
            <p:cNvPr id="26" name="Google Shape;738;g2a0a5d7832b_0_326">
              <a:extLst>
                <a:ext uri="{FF2B5EF4-FFF2-40B4-BE49-F238E27FC236}">
                  <a16:creationId xmlns:a16="http://schemas.microsoft.com/office/drawing/2014/main" id="{2EE82FBF-0063-7BAF-FB54-881746CDD07B}"/>
                </a:ext>
              </a:extLst>
            </p:cNvPr>
            <p:cNvSpPr/>
            <p:nvPr/>
          </p:nvSpPr>
          <p:spPr>
            <a:xfrm>
              <a:off x="2956218" y="3304616"/>
              <a:ext cx="1235100" cy="403200"/>
            </a:xfrm>
            <a:prstGeom prst="rect">
              <a:avLst/>
            </a:prstGeom>
            <a:solidFill>
              <a:schemeClr val="bg2">
                <a:lumMod val="60000"/>
                <a:lumOff val="40000"/>
              </a:schemeClr>
            </a:solidFill>
            <a:ln>
              <a:noFill/>
            </a:ln>
          </p:spPr>
          <p:txBody>
            <a:bodyPr spcFirstLastPara="1" wrap="square" lIns="91425" tIns="45700" rIns="91425" bIns="45700" anchor="t" anchorCtr="0">
              <a:noAutofit/>
            </a:bodyPr>
            <a:lstStyle/>
            <a:p>
              <a:pPr algn="ctr" defTabSz="914378">
                <a:buClr>
                  <a:srgbClr val="000000"/>
                </a:buClr>
              </a:pPr>
              <a:r>
                <a:rPr lang="en-US" sz="1000" kern="0" dirty="0">
                  <a:latin typeface="Marianne" panose="02000000000000000000" pitchFamily="2" charset="0"/>
                  <a:ea typeface="Century Gothic"/>
                  <a:cs typeface="Century Gothic"/>
                  <a:sym typeface="Century Gothic"/>
                </a:rPr>
                <a:t>G2</a:t>
              </a:r>
              <a:endParaRPr sz="1050" kern="0" dirty="0">
                <a:latin typeface="Marianne" panose="02000000000000000000" pitchFamily="2" charset="0"/>
                <a:cs typeface="Arial"/>
                <a:sym typeface="Arial"/>
              </a:endParaRPr>
            </a:p>
          </p:txBody>
        </p:sp>
        <p:sp>
          <p:nvSpPr>
            <p:cNvPr id="27" name="Google Shape;739;g2a0a5d7832b_0_326">
              <a:extLst>
                <a:ext uri="{FF2B5EF4-FFF2-40B4-BE49-F238E27FC236}">
                  <a16:creationId xmlns:a16="http://schemas.microsoft.com/office/drawing/2014/main" id="{FCA8506B-91EF-74C2-A8E4-AFC35F32DC69}"/>
                </a:ext>
              </a:extLst>
            </p:cNvPr>
            <p:cNvSpPr/>
            <p:nvPr/>
          </p:nvSpPr>
          <p:spPr>
            <a:xfrm>
              <a:off x="4280276" y="3304616"/>
              <a:ext cx="1235100" cy="403200"/>
            </a:xfrm>
            <a:prstGeom prst="rect">
              <a:avLst/>
            </a:prstGeom>
            <a:solidFill>
              <a:schemeClr val="accent3"/>
            </a:solidFill>
            <a:ln>
              <a:noFill/>
            </a:ln>
          </p:spPr>
          <p:txBody>
            <a:bodyPr spcFirstLastPara="1" wrap="square" lIns="91425" tIns="45700" rIns="91425" bIns="45700" anchor="t" anchorCtr="0">
              <a:noAutofit/>
            </a:bodyPr>
            <a:lstStyle/>
            <a:p>
              <a:pPr algn="ctr" defTabSz="914378">
                <a:buClr>
                  <a:srgbClr val="000000"/>
                </a:buClr>
              </a:pPr>
              <a:r>
                <a:rPr lang="en-US" sz="1000" kern="0" dirty="0">
                  <a:latin typeface="Marianne" panose="02000000000000000000" pitchFamily="2" charset="0"/>
                  <a:ea typeface="Century Gothic"/>
                  <a:cs typeface="Century Gothic"/>
                  <a:sym typeface="Century Gothic"/>
                </a:rPr>
                <a:t>G3</a:t>
              </a:r>
              <a:endParaRPr sz="1050" kern="0" dirty="0">
                <a:latin typeface="Marianne" panose="02000000000000000000" pitchFamily="2" charset="0"/>
                <a:cs typeface="Arial"/>
                <a:sym typeface="Arial"/>
              </a:endParaRPr>
            </a:p>
          </p:txBody>
        </p:sp>
        <p:sp>
          <p:nvSpPr>
            <p:cNvPr id="28" name="Google Shape;740;g2a0a5d7832b_0_326">
              <a:extLst>
                <a:ext uri="{FF2B5EF4-FFF2-40B4-BE49-F238E27FC236}">
                  <a16:creationId xmlns:a16="http://schemas.microsoft.com/office/drawing/2014/main" id="{CA4C00D6-C965-BD51-EEE0-0F893C03AE3B}"/>
                </a:ext>
              </a:extLst>
            </p:cNvPr>
            <p:cNvSpPr/>
            <p:nvPr/>
          </p:nvSpPr>
          <p:spPr>
            <a:xfrm>
              <a:off x="1658226" y="3792175"/>
              <a:ext cx="1235100" cy="403200"/>
            </a:xfrm>
            <a:prstGeom prst="rect">
              <a:avLst/>
            </a:prstGeom>
            <a:solidFill>
              <a:schemeClr val="accent1">
                <a:lumMod val="90000"/>
                <a:lumOff val="10000"/>
              </a:schemeClr>
            </a:solidFill>
            <a:ln>
              <a:noFill/>
            </a:ln>
          </p:spPr>
          <p:txBody>
            <a:bodyPr spcFirstLastPara="1" wrap="square" lIns="91425" tIns="45700" rIns="91425" bIns="45700" anchor="t" anchorCtr="0">
              <a:noAutofit/>
            </a:bodyPr>
            <a:lstStyle/>
            <a:p>
              <a:pPr algn="ctr" defTabSz="914378">
                <a:buClr>
                  <a:srgbClr val="000000"/>
                </a:buClr>
              </a:pPr>
              <a:r>
                <a:rPr lang="en-US" sz="1000" kern="0" dirty="0">
                  <a:solidFill>
                    <a:schemeClr val="bg1"/>
                  </a:solidFill>
                  <a:latin typeface="Marianne" panose="02000000000000000000" pitchFamily="2" charset="0"/>
                  <a:ea typeface="Century Gothic"/>
                  <a:cs typeface="Century Gothic"/>
                  <a:sym typeface="Century Gothic"/>
                </a:rPr>
                <a:t>G4</a:t>
              </a:r>
              <a:endParaRPr sz="1050" kern="0" dirty="0">
                <a:solidFill>
                  <a:schemeClr val="bg1"/>
                </a:solidFill>
                <a:latin typeface="Marianne" panose="02000000000000000000" pitchFamily="2" charset="0"/>
                <a:cs typeface="Arial"/>
                <a:sym typeface="Arial"/>
              </a:endParaRPr>
            </a:p>
          </p:txBody>
        </p:sp>
        <p:sp>
          <p:nvSpPr>
            <p:cNvPr id="29" name="Google Shape;741;g2a0a5d7832b_0_326">
              <a:extLst>
                <a:ext uri="{FF2B5EF4-FFF2-40B4-BE49-F238E27FC236}">
                  <a16:creationId xmlns:a16="http://schemas.microsoft.com/office/drawing/2014/main" id="{689E2EB4-558E-69E3-797D-A125C177346B}"/>
                </a:ext>
              </a:extLst>
            </p:cNvPr>
            <p:cNvSpPr/>
            <p:nvPr/>
          </p:nvSpPr>
          <p:spPr>
            <a:xfrm>
              <a:off x="2956218" y="3792175"/>
              <a:ext cx="1235100" cy="403200"/>
            </a:xfrm>
            <a:prstGeom prst="rect">
              <a:avLst/>
            </a:prstGeom>
            <a:solidFill>
              <a:schemeClr val="bg2"/>
            </a:solidFill>
            <a:ln>
              <a:noFill/>
            </a:ln>
          </p:spPr>
          <p:txBody>
            <a:bodyPr spcFirstLastPara="1" wrap="square" lIns="91425" tIns="45700" rIns="91425" bIns="45700" anchor="t" anchorCtr="0">
              <a:noAutofit/>
            </a:bodyPr>
            <a:lstStyle/>
            <a:p>
              <a:pPr algn="ctr" defTabSz="914378">
                <a:buClr>
                  <a:srgbClr val="000000"/>
                </a:buClr>
              </a:pPr>
              <a:r>
                <a:rPr lang="en-US" sz="1000" kern="0" dirty="0">
                  <a:solidFill>
                    <a:srgbClr val="FFFFFF"/>
                  </a:solidFill>
                  <a:latin typeface="Marianne" panose="02000000000000000000" pitchFamily="2" charset="0"/>
                  <a:ea typeface="Century Gothic"/>
                  <a:cs typeface="Century Gothic"/>
                  <a:sym typeface="Century Gothic"/>
                </a:rPr>
                <a:t>G5</a:t>
              </a:r>
              <a:endParaRPr sz="1050" kern="0" dirty="0">
                <a:solidFill>
                  <a:srgbClr val="000000"/>
                </a:solidFill>
                <a:latin typeface="Marianne" panose="02000000000000000000" pitchFamily="2" charset="0"/>
                <a:cs typeface="Arial"/>
                <a:sym typeface="Arial"/>
              </a:endParaRPr>
            </a:p>
          </p:txBody>
        </p:sp>
        <p:sp>
          <p:nvSpPr>
            <p:cNvPr id="30" name="Google Shape;742;g2a0a5d7832b_0_326">
              <a:extLst>
                <a:ext uri="{FF2B5EF4-FFF2-40B4-BE49-F238E27FC236}">
                  <a16:creationId xmlns:a16="http://schemas.microsoft.com/office/drawing/2014/main" id="{D4CC56A2-84D7-C183-94BB-5DAA43D175DF}"/>
                </a:ext>
              </a:extLst>
            </p:cNvPr>
            <p:cNvSpPr/>
            <p:nvPr/>
          </p:nvSpPr>
          <p:spPr>
            <a:xfrm>
              <a:off x="4280276" y="3792175"/>
              <a:ext cx="1235100" cy="403200"/>
            </a:xfrm>
            <a:prstGeom prst="rect">
              <a:avLst/>
            </a:prstGeom>
            <a:solidFill>
              <a:schemeClr val="accent3">
                <a:lumMod val="75000"/>
              </a:schemeClr>
            </a:solidFill>
            <a:ln>
              <a:noFill/>
            </a:ln>
          </p:spPr>
          <p:txBody>
            <a:bodyPr spcFirstLastPara="1" wrap="square" lIns="91425" tIns="45700" rIns="91425" bIns="45700" anchor="t" anchorCtr="0">
              <a:noAutofit/>
            </a:bodyPr>
            <a:lstStyle/>
            <a:p>
              <a:pPr algn="ctr" defTabSz="914378">
                <a:buClr>
                  <a:srgbClr val="000000"/>
                </a:buClr>
              </a:pPr>
              <a:r>
                <a:rPr lang="en-US" sz="1000" kern="0" dirty="0">
                  <a:solidFill>
                    <a:schemeClr val="bg1"/>
                  </a:solidFill>
                  <a:latin typeface="Marianne" panose="02000000000000000000" pitchFamily="2" charset="0"/>
                  <a:ea typeface="Century Gothic"/>
                  <a:cs typeface="Century Gothic"/>
                  <a:sym typeface="Century Gothic"/>
                </a:rPr>
                <a:t>G6</a:t>
              </a:r>
              <a:endParaRPr sz="1050" kern="0" dirty="0">
                <a:solidFill>
                  <a:schemeClr val="bg1"/>
                </a:solidFill>
                <a:latin typeface="Marianne" panose="02000000000000000000" pitchFamily="2" charset="0"/>
                <a:cs typeface="Arial"/>
                <a:sym typeface="Arial"/>
              </a:endParaRPr>
            </a:p>
          </p:txBody>
        </p:sp>
        <p:sp>
          <p:nvSpPr>
            <p:cNvPr id="31" name="Google Shape;743;g2a0a5d7832b_0_326">
              <a:extLst>
                <a:ext uri="{FF2B5EF4-FFF2-40B4-BE49-F238E27FC236}">
                  <a16:creationId xmlns:a16="http://schemas.microsoft.com/office/drawing/2014/main" id="{7C786278-67E5-86CC-3A54-EABC2A0F4276}"/>
                </a:ext>
              </a:extLst>
            </p:cNvPr>
            <p:cNvSpPr txBox="1"/>
            <p:nvPr/>
          </p:nvSpPr>
          <p:spPr>
            <a:xfrm>
              <a:off x="1561444" y="3028543"/>
              <a:ext cx="1420800" cy="201600"/>
            </a:xfrm>
            <a:prstGeom prst="rect">
              <a:avLst/>
            </a:prstGeom>
            <a:noFill/>
            <a:ln>
              <a:noFill/>
            </a:ln>
          </p:spPr>
          <p:txBody>
            <a:bodyPr spcFirstLastPara="1" wrap="square" lIns="0" tIns="0" rIns="0" bIns="0" anchor="t" anchorCtr="0">
              <a:noAutofit/>
            </a:bodyPr>
            <a:lstStyle/>
            <a:p>
              <a:pPr marL="0" lvl="1" algn="ctr" defTabSz="914378">
                <a:buClr>
                  <a:srgbClr val="000000"/>
                </a:buClr>
                <a:buSzPts val="1200"/>
              </a:pPr>
              <a:r>
                <a:rPr lang="en-US" sz="1000" b="1" kern="0" dirty="0" err="1">
                  <a:solidFill>
                    <a:srgbClr val="000000"/>
                  </a:solidFill>
                  <a:latin typeface="Marianne" panose="02000000000000000000" pitchFamily="2" charset="0"/>
                  <a:ea typeface="Century Gothic"/>
                  <a:cs typeface="Century Gothic"/>
                  <a:sym typeface="Century Gothic"/>
                </a:rPr>
                <a:t>Moins</a:t>
              </a:r>
              <a:r>
                <a:rPr lang="en-US" sz="1000" b="1" kern="0">
                  <a:solidFill>
                    <a:srgbClr val="000000"/>
                  </a:solidFill>
                  <a:latin typeface="Marianne" panose="02000000000000000000" pitchFamily="2" charset="0"/>
                  <a:ea typeface="Century Gothic"/>
                  <a:cs typeface="Century Gothic"/>
                  <a:sym typeface="Century Gothic"/>
                </a:rPr>
                <a:t> de 35 ans</a:t>
              </a:r>
              <a:endParaRPr sz="1050" kern="0">
                <a:solidFill>
                  <a:srgbClr val="000000"/>
                </a:solidFill>
                <a:latin typeface="Marianne" panose="02000000000000000000" pitchFamily="2" charset="0"/>
                <a:cs typeface="Arial"/>
                <a:sym typeface="Arial"/>
              </a:endParaRPr>
            </a:p>
          </p:txBody>
        </p:sp>
        <p:sp>
          <p:nvSpPr>
            <p:cNvPr id="32" name="Google Shape;744;g2a0a5d7832b_0_326">
              <a:extLst>
                <a:ext uri="{FF2B5EF4-FFF2-40B4-BE49-F238E27FC236}">
                  <a16:creationId xmlns:a16="http://schemas.microsoft.com/office/drawing/2014/main" id="{0A5C3188-FAB3-7C25-384E-1651EF59B0E2}"/>
                </a:ext>
              </a:extLst>
            </p:cNvPr>
            <p:cNvSpPr txBox="1"/>
            <p:nvPr/>
          </p:nvSpPr>
          <p:spPr>
            <a:xfrm>
              <a:off x="2885503" y="3028543"/>
              <a:ext cx="1420800" cy="201600"/>
            </a:xfrm>
            <a:prstGeom prst="rect">
              <a:avLst/>
            </a:prstGeom>
            <a:noFill/>
            <a:ln>
              <a:noFill/>
            </a:ln>
          </p:spPr>
          <p:txBody>
            <a:bodyPr spcFirstLastPara="1" wrap="square" lIns="0" tIns="0" rIns="0" bIns="0" anchor="t" anchorCtr="0">
              <a:noAutofit/>
            </a:bodyPr>
            <a:lstStyle/>
            <a:p>
              <a:pPr marL="0" lvl="1" algn="ctr" defTabSz="914378">
                <a:buClr>
                  <a:srgbClr val="000000"/>
                </a:buClr>
                <a:buSzPts val="1200"/>
              </a:pPr>
              <a:r>
                <a:rPr lang="en-US" sz="1000" b="1" kern="0">
                  <a:solidFill>
                    <a:srgbClr val="000000"/>
                  </a:solidFill>
                  <a:latin typeface="Marianne" panose="02000000000000000000" pitchFamily="2" charset="0"/>
                  <a:ea typeface="Century Gothic"/>
                  <a:cs typeface="Century Gothic"/>
                  <a:sym typeface="Century Gothic"/>
                </a:rPr>
                <a:t>35-59 ans</a:t>
              </a:r>
              <a:endParaRPr sz="1050" kern="0">
                <a:solidFill>
                  <a:srgbClr val="000000"/>
                </a:solidFill>
                <a:latin typeface="Marianne" panose="02000000000000000000" pitchFamily="2" charset="0"/>
                <a:cs typeface="Arial"/>
                <a:sym typeface="Arial"/>
              </a:endParaRPr>
            </a:p>
          </p:txBody>
        </p:sp>
        <p:sp>
          <p:nvSpPr>
            <p:cNvPr id="33" name="Google Shape;745;g2a0a5d7832b_0_326">
              <a:extLst>
                <a:ext uri="{FF2B5EF4-FFF2-40B4-BE49-F238E27FC236}">
                  <a16:creationId xmlns:a16="http://schemas.microsoft.com/office/drawing/2014/main" id="{0584B3CB-C484-1E05-824F-59FEEB23E639}"/>
                </a:ext>
              </a:extLst>
            </p:cNvPr>
            <p:cNvSpPr txBox="1"/>
            <p:nvPr/>
          </p:nvSpPr>
          <p:spPr>
            <a:xfrm>
              <a:off x="4209562" y="3028543"/>
              <a:ext cx="1420800" cy="201600"/>
            </a:xfrm>
            <a:prstGeom prst="rect">
              <a:avLst/>
            </a:prstGeom>
            <a:noFill/>
            <a:ln>
              <a:noFill/>
            </a:ln>
          </p:spPr>
          <p:txBody>
            <a:bodyPr spcFirstLastPara="1" wrap="square" lIns="0" tIns="0" rIns="0" bIns="0" anchor="t" anchorCtr="0">
              <a:noAutofit/>
            </a:bodyPr>
            <a:lstStyle/>
            <a:p>
              <a:pPr marL="0" lvl="1" algn="ctr" defTabSz="914378">
                <a:buClr>
                  <a:srgbClr val="000000"/>
                </a:buClr>
                <a:buSzPts val="1200"/>
              </a:pPr>
              <a:r>
                <a:rPr lang="en-US" sz="1000" b="1" kern="0">
                  <a:solidFill>
                    <a:srgbClr val="000000"/>
                  </a:solidFill>
                  <a:latin typeface="Marianne" panose="02000000000000000000" pitchFamily="2" charset="0"/>
                  <a:ea typeface="Century Gothic"/>
                  <a:cs typeface="Century Gothic"/>
                  <a:sym typeface="Century Gothic"/>
                </a:rPr>
                <a:t>60 ans et +</a:t>
              </a:r>
              <a:endParaRPr sz="1050" kern="0">
                <a:solidFill>
                  <a:srgbClr val="000000"/>
                </a:solidFill>
                <a:latin typeface="Marianne" panose="02000000000000000000" pitchFamily="2" charset="0"/>
                <a:cs typeface="Arial"/>
                <a:sym typeface="Arial"/>
              </a:endParaRPr>
            </a:p>
          </p:txBody>
        </p:sp>
        <p:sp>
          <p:nvSpPr>
            <p:cNvPr id="34" name="Google Shape;746;g2a0a5d7832b_0_326">
              <a:extLst>
                <a:ext uri="{FF2B5EF4-FFF2-40B4-BE49-F238E27FC236}">
                  <a16:creationId xmlns:a16="http://schemas.microsoft.com/office/drawing/2014/main" id="{65734795-2B33-301C-15A6-F37F28102EF8}"/>
                </a:ext>
              </a:extLst>
            </p:cNvPr>
            <p:cNvSpPr txBox="1"/>
            <p:nvPr/>
          </p:nvSpPr>
          <p:spPr>
            <a:xfrm>
              <a:off x="237385" y="3433066"/>
              <a:ext cx="1420800" cy="201600"/>
            </a:xfrm>
            <a:prstGeom prst="rect">
              <a:avLst/>
            </a:prstGeom>
            <a:noFill/>
            <a:ln>
              <a:noFill/>
            </a:ln>
          </p:spPr>
          <p:txBody>
            <a:bodyPr spcFirstLastPara="1" wrap="square" lIns="0" tIns="0" rIns="0" bIns="0" anchor="t" anchorCtr="0">
              <a:noAutofit/>
            </a:bodyPr>
            <a:lstStyle/>
            <a:p>
              <a:pPr marL="0" lvl="1" algn="ctr" defTabSz="914378">
                <a:buClr>
                  <a:srgbClr val="000000"/>
                </a:buClr>
                <a:buSzPts val="1200"/>
              </a:pPr>
              <a:r>
                <a:rPr lang="en-US" sz="1000" b="1" kern="0">
                  <a:solidFill>
                    <a:srgbClr val="000000"/>
                  </a:solidFill>
                  <a:latin typeface="Marianne" panose="02000000000000000000" pitchFamily="2" charset="0"/>
                  <a:ea typeface="Century Gothic"/>
                  <a:cs typeface="Century Gothic"/>
                  <a:sym typeface="Century Gothic"/>
                </a:rPr>
                <a:t>CSP+</a:t>
              </a:r>
              <a:endParaRPr sz="1050" kern="0">
                <a:solidFill>
                  <a:srgbClr val="000000"/>
                </a:solidFill>
                <a:latin typeface="Marianne" panose="02000000000000000000" pitchFamily="2" charset="0"/>
                <a:cs typeface="Arial"/>
                <a:sym typeface="Arial"/>
              </a:endParaRPr>
            </a:p>
          </p:txBody>
        </p:sp>
        <p:sp>
          <p:nvSpPr>
            <p:cNvPr id="35" name="Google Shape;747;g2a0a5d7832b_0_326">
              <a:extLst>
                <a:ext uri="{FF2B5EF4-FFF2-40B4-BE49-F238E27FC236}">
                  <a16:creationId xmlns:a16="http://schemas.microsoft.com/office/drawing/2014/main" id="{4E7AA818-A880-80EC-95C0-6D0327B7CCF6}"/>
                </a:ext>
              </a:extLst>
            </p:cNvPr>
            <p:cNvSpPr txBox="1"/>
            <p:nvPr/>
          </p:nvSpPr>
          <p:spPr>
            <a:xfrm>
              <a:off x="237385" y="3892974"/>
              <a:ext cx="1420800" cy="201600"/>
            </a:xfrm>
            <a:prstGeom prst="rect">
              <a:avLst/>
            </a:prstGeom>
            <a:noFill/>
            <a:ln>
              <a:noFill/>
            </a:ln>
          </p:spPr>
          <p:txBody>
            <a:bodyPr spcFirstLastPara="1" wrap="square" lIns="0" tIns="0" rIns="0" bIns="0" anchor="t" anchorCtr="0">
              <a:noAutofit/>
            </a:bodyPr>
            <a:lstStyle/>
            <a:p>
              <a:pPr marL="0" lvl="1" algn="ctr" defTabSz="914378">
                <a:buClr>
                  <a:srgbClr val="000000"/>
                </a:buClr>
                <a:buSzPts val="1200"/>
              </a:pPr>
              <a:r>
                <a:rPr lang="en-US" sz="1000" b="1" kern="0">
                  <a:solidFill>
                    <a:srgbClr val="000000"/>
                  </a:solidFill>
                  <a:latin typeface="Marianne" panose="02000000000000000000" pitchFamily="2" charset="0"/>
                  <a:ea typeface="Century Gothic"/>
                  <a:cs typeface="Century Gothic"/>
                  <a:sym typeface="Century Gothic"/>
                </a:rPr>
                <a:t>CSP-</a:t>
              </a:r>
              <a:endParaRPr sz="1050" kern="0">
                <a:solidFill>
                  <a:srgbClr val="000000"/>
                </a:solidFill>
                <a:latin typeface="Marianne" panose="02000000000000000000" pitchFamily="2" charset="0"/>
                <a:cs typeface="Arial"/>
                <a:sym typeface="Arial"/>
              </a:endParaRPr>
            </a:p>
          </p:txBody>
        </p:sp>
      </p:grpSp>
      <p:pic>
        <p:nvPicPr>
          <p:cNvPr id="36" name="Picture 2" descr="Verian Global Homepage">
            <a:extLst>
              <a:ext uri="{FF2B5EF4-FFF2-40B4-BE49-F238E27FC236}">
                <a16:creationId xmlns:a16="http://schemas.microsoft.com/office/drawing/2014/main" id="{61A2F1C8-2A91-D4D2-5651-3706CA9E5E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4111" y="1491630"/>
            <a:ext cx="1569598" cy="432048"/>
          </a:xfrm>
          <a:prstGeom prst="rect">
            <a:avLst/>
          </a:prstGeom>
          <a:noFill/>
          <a:extLst>
            <a:ext uri="{909E8E84-426E-40DD-AFC4-6F175D3DCCD1}">
              <a14:hiddenFill xmlns:a14="http://schemas.microsoft.com/office/drawing/2010/main">
                <a:solidFill>
                  <a:srgbClr val="FFFFFF"/>
                </a:solidFill>
              </a14:hiddenFill>
            </a:ext>
          </a:extLst>
        </p:spPr>
      </p:pic>
      <p:sp>
        <p:nvSpPr>
          <p:cNvPr id="37" name="Titre 5">
            <a:extLst>
              <a:ext uri="{FF2B5EF4-FFF2-40B4-BE49-F238E27FC236}">
                <a16:creationId xmlns:a16="http://schemas.microsoft.com/office/drawing/2014/main" id="{BE2DA540-AC77-93C9-4FF0-7D2FB692D073}"/>
              </a:ext>
            </a:extLst>
          </p:cNvPr>
          <p:cNvSpPr>
            <a:spLocks noGrp="1"/>
          </p:cNvSpPr>
          <p:nvPr>
            <p:ph type="title"/>
          </p:nvPr>
        </p:nvSpPr>
        <p:spPr>
          <a:xfrm>
            <a:off x="1331641" y="172064"/>
            <a:ext cx="5112568" cy="539991"/>
          </a:xfrm>
        </p:spPr>
        <p:txBody>
          <a:bodyPr>
            <a:normAutofit/>
          </a:bodyPr>
          <a:lstStyle/>
          <a:p>
            <a:r>
              <a:rPr lang="fr-FR" sz="2400" dirty="0">
                <a:solidFill>
                  <a:schemeClr val="tx2"/>
                </a:solidFill>
              </a:rPr>
              <a:t>Méthodologie qualitative</a:t>
            </a:r>
          </a:p>
        </p:txBody>
      </p:sp>
    </p:spTree>
    <p:extLst>
      <p:ext uri="{BB962C8B-B14F-4D97-AF65-F5344CB8AC3E}">
        <p14:creationId xmlns:p14="http://schemas.microsoft.com/office/powerpoint/2010/main" val="215262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a:extLst>
              <a:ext uri="{FF2B5EF4-FFF2-40B4-BE49-F238E27FC236}">
                <a16:creationId xmlns:a16="http://schemas.microsoft.com/office/drawing/2014/main" id="{31A4A12E-41E2-F53C-FB81-5CB66DAD63FF}"/>
              </a:ext>
            </a:extLst>
          </p:cNvPr>
          <p:cNvSpPr>
            <a:spLocks noGrp="1"/>
          </p:cNvSpPr>
          <p:nvPr>
            <p:ph type="pic" sz="quarter" idx="13"/>
          </p:nvPr>
        </p:nvSpPr>
        <p:spPr/>
      </p:sp>
      <p:sp>
        <p:nvSpPr>
          <p:cNvPr id="3" name="Espace réservé de la date 2">
            <a:extLst>
              <a:ext uri="{FF2B5EF4-FFF2-40B4-BE49-F238E27FC236}">
                <a16:creationId xmlns:a16="http://schemas.microsoft.com/office/drawing/2014/main" id="{86C6D546-3794-95C3-017D-D162844650C5}"/>
              </a:ext>
            </a:extLst>
          </p:cNvPr>
          <p:cNvSpPr>
            <a:spLocks noGrp="1"/>
          </p:cNvSpPr>
          <p:nvPr>
            <p:ph type="dt" sz="half" idx="2"/>
          </p:nvPr>
        </p:nvSpPr>
        <p:spPr/>
        <p:txBody>
          <a:bodyPr/>
          <a:lstStyle/>
          <a:p>
            <a:fld id="{5F7325A3-5315-1B4B-A0D9-112471EB5837}" type="datetime1">
              <a:rPr lang="fr-FR" cap="all" smtClean="0"/>
              <a:pPr/>
              <a:t>26/02/2024</a:t>
            </a:fld>
            <a:endParaRPr lang="fr-FR" cap="all" dirty="0"/>
          </a:p>
        </p:txBody>
      </p:sp>
      <p:sp>
        <p:nvSpPr>
          <p:cNvPr id="4" name="Titre 3">
            <a:extLst>
              <a:ext uri="{FF2B5EF4-FFF2-40B4-BE49-F238E27FC236}">
                <a16:creationId xmlns:a16="http://schemas.microsoft.com/office/drawing/2014/main" id="{0C650481-AB94-6DA3-204D-54AE291CE33B}"/>
              </a:ext>
            </a:extLst>
          </p:cNvPr>
          <p:cNvSpPr>
            <a:spLocks noGrp="1"/>
          </p:cNvSpPr>
          <p:nvPr>
            <p:ph type="title"/>
          </p:nvPr>
        </p:nvSpPr>
        <p:spPr/>
        <p:txBody>
          <a:bodyPr>
            <a:normAutofit/>
          </a:bodyPr>
          <a:lstStyle/>
          <a:p>
            <a:r>
              <a:rPr lang="fr-FR" sz="3200" b="1" dirty="0">
                <a:effectLst/>
                <a:ea typeface="Times New Roman" panose="02020603050405020304" pitchFamily="18" charset="0"/>
              </a:rPr>
              <a:t>Les </a:t>
            </a:r>
            <a:r>
              <a:rPr lang="fr-FR" sz="3200" dirty="0">
                <a:ea typeface="Times New Roman" panose="02020603050405020304" pitchFamily="18" charset="0"/>
              </a:rPr>
              <a:t>F</a:t>
            </a:r>
            <a:r>
              <a:rPr lang="fr-FR" sz="3200" b="1" dirty="0">
                <a:effectLst/>
                <a:ea typeface="Times New Roman" panose="02020603050405020304" pitchFamily="18" charset="0"/>
              </a:rPr>
              <a:t>rançais utilisent de plus en plus le numérique en santé</a:t>
            </a:r>
            <a:r>
              <a:rPr lang="fr-FR" sz="3200" dirty="0">
                <a:effectLst/>
                <a:ea typeface="Times New Roman" panose="02020603050405020304" pitchFamily="18" charset="0"/>
              </a:rPr>
              <a:t> </a:t>
            </a:r>
            <a:endParaRPr lang="fr-FR" sz="3200" dirty="0"/>
          </a:p>
        </p:txBody>
      </p:sp>
      <p:sp>
        <p:nvSpPr>
          <p:cNvPr id="5" name="Espace réservé du numéro de diapositive 4">
            <a:extLst>
              <a:ext uri="{FF2B5EF4-FFF2-40B4-BE49-F238E27FC236}">
                <a16:creationId xmlns:a16="http://schemas.microsoft.com/office/drawing/2014/main" id="{4C0F491E-8D0B-09E6-AC43-24978B18DCF4}"/>
              </a:ext>
            </a:extLst>
          </p:cNvPr>
          <p:cNvSpPr>
            <a:spLocks noGrp="1"/>
          </p:cNvSpPr>
          <p:nvPr>
            <p:ph type="sldNum" sz="quarter" idx="4"/>
          </p:nvPr>
        </p:nvSpPr>
        <p:spPr/>
        <p:txBody>
          <a:bodyPr/>
          <a:lstStyle/>
          <a:p>
            <a:fld id="{733122C9-A0B9-462F-8757-0847AD287B63}" type="slidenum">
              <a:rPr lang="fr-FR" smtClean="0"/>
              <a:pPr/>
              <a:t>5</a:t>
            </a:fld>
            <a:endParaRPr lang="fr-FR" dirty="0"/>
          </a:p>
        </p:txBody>
      </p:sp>
    </p:spTree>
    <p:extLst>
      <p:ext uri="{BB962C8B-B14F-4D97-AF65-F5344CB8AC3E}">
        <p14:creationId xmlns:p14="http://schemas.microsoft.com/office/powerpoint/2010/main" val="1058601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Une image contenant texte, Police, capture d’écran, Graphique&#10;&#10;Description générée automatiquement">
            <a:extLst>
              <a:ext uri="{FF2B5EF4-FFF2-40B4-BE49-F238E27FC236}">
                <a16:creationId xmlns:a16="http://schemas.microsoft.com/office/drawing/2014/main" id="{B27BE875-EE63-0846-188B-CC8554FE77EB}"/>
              </a:ext>
            </a:extLst>
          </p:cNvPr>
          <p:cNvPicPr>
            <a:picLocks noChangeAspect="1"/>
          </p:cNvPicPr>
          <p:nvPr/>
        </p:nvPicPr>
        <p:blipFill>
          <a:blip r:embed="rId2"/>
          <a:stretch>
            <a:fillRect/>
          </a:stretch>
        </p:blipFill>
        <p:spPr>
          <a:xfrm>
            <a:off x="339997" y="168206"/>
            <a:ext cx="919635" cy="660939"/>
          </a:xfrm>
          <a:prstGeom prst="rect">
            <a:avLst/>
          </a:prstGeom>
        </p:spPr>
      </p:pic>
      <p:sp>
        <p:nvSpPr>
          <p:cNvPr id="2" name="Espace réservé du numéro de diapositive 1">
            <a:extLst>
              <a:ext uri="{FF2B5EF4-FFF2-40B4-BE49-F238E27FC236}">
                <a16:creationId xmlns:a16="http://schemas.microsoft.com/office/drawing/2014/main" id="{F1F979B4-DCC1-F41C-0F9D-7E8CB17E0CD9}"/>
              </a:ext>
            </a:extLst>
          </p:cNvPr>
          <p:cNvSpPr>
            <a:spLocks noGrp="1"/>
          </p:cNvSpPr>
          <p:nvPr>
            <p:ph type="sldNum" sz="quarter" idx="12"/>
          </p:nvPr>
        </p:nvSpPr>
        <p:spPr/>
        <p:txBody>
          <a:bodyPr/>
          <a:lstStyle/>
          <a:p>
            <a:fld id="{733122C9-A0B9-462F-8757-0847AD287B63}" type="slidenum">
              <a:rPr lang="fr-FR" smtClean="0"/>
              <a:pPr/>
              <a:t>6</a:t>
            </a:fld>
            <a:endParaRPr lang="fr-FR" dirty="0"/>
          </a:p>
        </p:txBody>
      </p:sp>
      <p:sp>
        <p:nvSpPr>
          <p:cNvPr id="3" name="Espace réservé de la date 2">
            <a:extLst>
              <a:ext uri="{FF2B5EF4-FFF2-40B4-BE49-F238E27FC236}">
                <a16:creationId xmlns:a16="http://schemas.microsoft.com/office/drawing/2014/main" id="{299C86D5-AFB2-E1DD-D9AD-B7B0570A6B28}"/>
              </a:ext>
            </a:extLst>
          </p:cNvPr>
          <p:cNvSpPr>
            <a:spLocks noGrp="1"/>
          </p:cNvSpPr>
          <p:nvPr>
            <p:ph type="dt" sz="half" idx="2"/>
          </p:nvPr>
        </p:nvSpPr>
        <p:spPr/>
        <p:txBody>
          <a:bodyPr/>
          <a:lstStyle/>
          <a:p>
            <a:fld id="{6A4A60EE-9D13-3442-9796-E718C6343EC1}" type="datetime1">
              <a:rPr lang="fr-FR" cap="all" smtClean="0"/>
              <a:pPr/>
              <a:t>26/02/2024</a:t>
            </a:fld>
            <a:endParaRPr lang="fr-FR" cap="all" dirty="0"/>
          </a:p>
        </p:txBody>
      </p:sp>
      <p:sp>
        <p:nvSpPr>
          <p:cNvPr id="7" name="Espace réservé du texte 4">
            <a:extLst>
              <a:ext uri="{FF2B5EF4-FFF2-40B4-BE49-F238E27FC236}">
                <a16:creationId xmlns:a16="http://schemas.microsoft.com/office/drawing/2014/main" id="{09BDEA76-B374-9BE0-7F63-5D8AB64951DE}"/>
              </a:ext>
            </a:extLst>
          </p:cNvPr>
          <p:cNvSpPr txBox="1">
            <a:spLocks/>
          </p:cNvSpPr>
          <p:nvPr/>
        </p:nvSpPr>
        <p:spPr>
          <a:xfrm>
            <a:off x="1231063" y="249159"/>
            <a:ext cx="7428318" cy="249516"/>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b="1" dirty="0">
                <a:solidFill>
                  <a:schemeClr val="tx2"/>
                </a:solidFill>
              </a:rPr>
              <a:t>Les Français utilisent massivement et de plus en plus de services numériques relatifs à la santé</a:t>
            </a:r>
          </a:p>
        </p:txBody>
      </p:sp>
      <p:sp>
        <p:nvSpPr>
          <p:cNvPr id="8" name="Google Shape;1008;g1ec453e9fae_2_11">
            <a:extLst>
              <a:ext uri="{FF2B5EF4-FFF2-40B4-BE49-F238E27FC236}">
                <a16:creationId xmlns:a16="http://schemas.microsoft.com/office/drawing/2014/main" id="{5A4758C4-20D5-EB49-8055-10654BA79B42}"/>
              </a:ext>
            </a:extLst>
          </p:cNvPr>
          <p:cNvSpPr/>
          <p:nvPr/>
        </p:nvSpPr>
        <p:spPr>
          <a:xfrm>
            <a:off x="633345" y="3193643"/>
            <a:ext cx="3740443" cy="544648"/>
          </a:xfrm>
          <a:prstGeom prst="wedgeRoundRectCallout">
            <a:avLst>
              <a:gd name="adj1" fmla="val -54938"/>
              <a:gd name="adj2" fmla="val -1738"/>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900" i="1" dirty="0">
                <a:solidFill>
                  <a:schemeClr val="tx1">
                    <a:lumMod val="65000"/>
                    <a:lumOff val="35000"/>
                  </a:schemeClr>
                </a:solidFill>
                <a:latin typeface="Marianne" panose="02000000000000000000" pitchFamily="2" charset="0"/>
                <a:sym typeface="Century Gothic"/>
              </a:rPr>
              <a:t>« Avec le dosage de thyroïde, j’ai un cœur lent de base, mais ça peut le ralentir. Avec ma montre connectée, j’ai pu voir que j’étais enfin bien dosée. » </a:t>
            </a:r>
            <a:r>
              <a:rPr lang="fr-FR" sz="900" dirty="0">
                <a:solidFill>
                  <a:schemeClr val="tx1">
                    <a:lumMod val="65000"/>
                    <a:lumOff val="35000"/>
                  </a:schemeClr>
                </a:solidFill>
                <a:latin typeface="Marianne" panose="02000000000000000000" pitchFamily="2" charset="0"/>
                <a:sym typeface="Century Gothic"/>
              </a:rPr>
              <a:t>(- de 35 ans, CSP+, Lille)</a:t>
            </a:r>
          </a:p>
        </p:txBody>
      </p:sp>
      <p:sp>
        <p:nvSpPr>
          <p:cNvPr id="9" name="Google Shape;1008;g1ec453e9fae_2_11">
            <a:extLst>
              <a:ext uri="{FF2B5EF4-FFF2-40B4-BE49-F238E27FC236}">
                <a16:creationId xmlns:a16="http://schemas.microsoft.com/office/drawing/2014/main" id="{A85503B2-45EA-AEFA-ED6D-7795E7617B3F}"/>
              </a:ext>
            </a:extLst>
          </p:cNvPr>
          <p:cNvSpPr/>
          <p:nvPr/>
        </p:nvSpPr>
        <p:spPr>
          <a:xfrm>
            <a:off x="633344" y="3747627"/>
            <a:ext cx="3740443" cy="999598"/>
          </a:xfrm>
          <a:prstGeom prst="wedgeRoundRectCallout">
            <a:avLst>
              <a:gd name="adj1" fmla="val -54223"/>
              <a:gd name="adj2" fmla="val 5502"/>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900" i="1" dirty="0">
                <a:solidFill>
                  <a:schemeClr val="tx1">
                    <a:lumMod val="65000"/>
                    <a:lumOff val="35000"/>
                  </a:schemeClr>
                </a:solidFill>
                <a:latin typeface="Marianne" panose="02000000000000000000" pitchFamily="2" charset="0"/>
                <a:sym typeface="Century Gothic"/>
              </a:rPr>
              <a:t>« C’est mon iPhone qui m’a permis de trouver l’asymétrie entre mes jambes, maintenant j’ai des semelles. J’ai été chez le podologue et effectivement, j’ai un décalage de 8mm de taille entre les deux jambes. Pour être remboursé, j’avais besoin d’une ordonnance, alors j’ai fait une téléconsultation et le médecin m’a envoyé l’ordonnance. »  </a:t>
            </a:r>
            <a:r>
              <a:rPr lang="fr-FR" sz="900" dirty="0">
                <a:solidFill>
                  <a:schemeClr val="tx1">
                    <a:lumMod val="65000"/>
                    <a:lumOff val="35000"/>
                  </a:schemeClr>
                </a:solidFill>
                <a:latin typeface="Marianne" panose="02000000000000000000" pitchFamily="2" charset="0"/>
                <a:sym typeface="Century Gothic"/>
              </a:rPr>
              <a:t>(- de 35 ans, CSP -, Paris)</a:t>
            </a:r>
          </a:p>
        </p:txBody>
      </p:sp>
      <p:sp>
        <p:nvSpPr>
          <p:cNvPr id="11" name="ZoneTexte 10">
            <a:extLst>
              <a:ext uri="{FF2B5EF4-FFF2-40B4-BE49-F238E27FC236}">
                <a16:creationId xmlns:a16="http://schemas.microsoft.com/office/drawing/2014/main" id="{0625E23A-3350-C01A-A61C-E0BD14F67DA1}"/>
              </a:ext>
            </a:extLst>
          </p:cNvPr>
          <p:cNvSpPr txBox="1"/>
          <p:nvPr/>
        </p:nvSpPr>
        <p:spPr>
          <a:xfrm>
            <a:off x="633344" y="699542"/>
            <a:ext cx="3740443" cy="1862048"/>
          </a:xfrm>
          <a:prstGeom prst="rect">
            <a:avLst/>
          </a:prstGeom>
          <a:noFill/>
        </p:spPr>
        <p:txBody>
          <a:bodyPr wrap="square" rtlCol="0">
            <a:spAutoFit/>
          </a:bodyPr>
          <a:lstStyle/>
          <a:p>
            <a:pPr algn="ctr"/>
            <a:r>
              <a:rPr lang="fr-FR" sz="11500" b="1" dirty="0">
                <a:solidFill>
                  <a:schemeClr val="accent2">
                    <a:lumMod val="40000"/>
                    <a:lumOff val="60000"/>
                  </a:schemeClr>
                </a:solidFill>
                <a:latin typeface="Marianne" panose="02000000000000000000" pitchFamily="2" charset="0"/>
              </a:rPr>
              <a:t>90%</a:t>
            </a:r>
          </a:p>
        </p:txBody>
      </p:sp>
      <p:sp>
        <p:nvSpPr>
          <p:cNvPr id="12" name="ZoneTexte 11">
            <a:extLst>
              <a:ext uri="{FF2B5EF4-FFF2-40B4-BE49-F238E27FC236}">
                <a16:creationId xmlns:a16="http://schemas.microsoft.com/office/drawing/2014/main" id="{A0538AA0-4F4C-6BF8-7D93-876D5817D0B5}"/>
              </a:ext>
            </a:extLst>
          </p:cNvPr>
          <p:cNvSpPr txBox="1"/>
          <p:nvPr/>
        </p:nvSpPr>
        <p:spPr>
          <a:xfrm>
            <a:off x="575557" y="2319480"/>
            <a:ext cx="3798231" cy="846386"/>
          </a:xfrm>
          <a:prstGeom prst="rect">
            <a:avLst/>
          </a:prstGeom>
          <a:noFill/>
        </p:spPr>
        <p:txBody>
          <a:bodyPr wrap="square" rtlCol="0">
            <a:spAutoFit/>
          </a:bodyPr>
          <a:lstStyle/>
          <a:p>
            <a:pPr algn="just"/>
            <a:r>
              <a:rPr lang="fr-FR" sz="1100" dirty="0">
                <a:latin typeface="Marianne" panose="02000000000000000000" pitchFamily="2" charset="0"/>
              </a:rPr>
              <a:t>des Français ont </a:t>
            </a:r>
            <a:r>
              <a:rPr lang="fr-FR" sz="1100" b="1" dirty="0">
                <a:latin typeface="Marianne" panose="02000000000000000000" pitchFamily="2" charset="0"/>
              </a:rPr>
              <a:t>déjà eu recours </a:t>
            </a:r>
            <a:r>
              <a:rPr lang="fr-FR" sz="1100" dirty="0">
                <a:latin typeface="Marianne" panose="02000000000000000000" pitchFamily="2" charset="0"/>
              </a:rPr>
              <a:t>à au moins </a:t>
            </a:r>
            <a:r>
              <a:rPr lang="fr-FR" sz="1100" b="1" dirty="0">
                <a:latin typeface="Marianne" panose="02000000000000000000" pitchFamily="2" charset="0"/>
              </a:rPr>
              <a:t>un outil / service numérique de santé</a:t>
            </a:r>
          </a:p>
          <a:p>
            <a:pPr algn="just"/>
            <a:r>
              <a:rPr lang="fr-FR" sz="900" dirty="0">
                <a:latin typeface="Marianne" panose="02000000000000000000" pitchFamily="2" charset="0"/>
              </a:rPr>
              <a:t>(prise de RDV, récupération de documents d’analyse ou de diagnostic, services en ligne de l’Assurance Maladie ou de la mutuelle, téléconsultation, objets connectés…)</a:t>
            </a:r>
          </a:p>
        </p:txBody>
      </p:sp>
      <p:sp>
        <p:nvSpPr>
          <p:cNvPr id="21" name="ZoneTexte 20">
            <a:extLst>
              <a:ext uri="{FF2B5EF4-FFF2-40B4-BE49-F238E27FC236}">
                <a16:creationId xmlns:a16="http://schemas.microsoft.com/office/drawing/2014/main" id="{097A7637-67C4-A689-8AB4-6D7A4D63C95F}"/>
              </a:ext>
            </a:extLst>
          </p:cNvPr>
          <p:cNvSpPr txBox="1"/>
          <p:nvPr/>
        </p:nvSpPr>
        <p:spPr>
          <a:xfrm>
            <a:off x="4932040" y="4731990"/>
            <a:ext cx="3672408" cy="307777"/>
          </a:xfrm>
          <a:prstGeom prst="rect">
            <a:avLst/>
          </a:prstGeom>
          <a:noFill/>
        </p:spPr>
        <p:txBody>
          <a:bodyPr wrap="square" rtlCol="0">
            <a:spAutoFit/>
          </a:bodyPr>
          <a:lstStyle/>
          <a:p>
            <a:r>
              <a:rPr lang="fr-FR" sz="700" dirty="0">
                <a:latin typeface="Marianne" panose="02000000000000000000" pitchFamily="2" charset="0"/>
              </a:rPr>
              <a:t>*Source : </a:t>
            </a:r>
            <a:r>
              <a:rPr lang="fr-FR" altLang="fr-FR" sz="700" dirty="0">
                <a:latin typeface="Marianne" panose="02000000000000000000" pitchFamily="2" charset="0"/>
              </a:rPr>
              <a:t>: Sondage </a:t>
            </a:r>
            <a:r>
              <a:rPr lang="fr-FR" altLang="fr-FR" sz="700" dirty="0" err="1">
                <a:latin typeface="Marianne" panose="02000000000000000000" pitchFamily="2" charset="0"/>
              </a:rPr>
              <a:t>OpinionWay</a:t>
            </a:r>
            <a:r>
              <a:rPr lang="fr-FR" altLang="fr-FR" sz="700" dirty="0">
                <a:latin typeface="Marianne" panose="02000000000000000000" pitchFamily="2" charset="0"/>
              </a:rPr>
              <a:t> pour </a:t>
            </a:r>
            <a:r>
              <a:rPr lang="fr-FR" altLang="fr-FR" sz="700" dirty="0" err="1">
                <a:latin typeface="Marianne" panose="02000000000000000000" pitchFamily="2" charset="0"/>
              </a:rPr>
              <a:t>Think</a:t>
            </a:r>
            <a:r>
              <a:rPr lang="fr-FR" altLang="fr-FR" sz="700" dirty="0">
                <a:latin typeface="Marianne" panose="02000000000000000000" pitchFamily="2" charset="0"/>
              </a:rPr>
              <a:t>-Out et l’Agence du Numérique en Santé, « Les Français et le virage numérique en santé », septembre 2020</a:t>
            </a:r>
            <a:endParaRPr lang="fr-FR" sz="700" dirty="0">
              <a:latin typeface="Marianne" panose="02000000000000000000" pitchFamily="2" charset="0"/>
            </a:endParaRPr>
          </a:p>
        </p:txBody>
      </p:sp>
      <p:grpSp>
        <p:nvGrpSpPr>
          <p:cNvPr id="23" name="Groupe 22">
            <a:extLst>
              <a:ext uri="{FF2B5EF4-FFF2-40B4-BE49-F238E27FC236}">
                <a16:creationId xmlns:a16="http://schemas.microsoft.com/office/drawing/2014/main" id="{7650A95D-19F1-5F4B-A7C2-6BAB44AC3046}"/>
              </a:ext>
            </a:extLst>
          </p:cNvPr>
          <p:cNvGrpSpPr/>
          <p:nvPr/>
        </p:nvGrpSpPr>
        <p:grpSpPr>
          <a:xfrm>
            <a:off x="4932040" y="1113990"/>
            <a:ext cx="3600400" cy="3618000"/>
            <a:chOff x="5292080" y="1144816"/>
            <a:chExt cx="3600400" cy="3602409"/>
          </a:xfrm>
        </p:grpSpPr>
        <p:sp>
          <p:nvSpPr>
            <p:cNvPr id="14" name="ZoneTexte 13">
              <a:extLst>
                <a:ext uri="{FF2B5EF4-FFF2-40B4-BE49-F238E27FC236}">
                  <a16:creationId xmlns:a16="http://schemas.microsoft.com/office/drawing/2014/main" id="{3E9F4161-20BC-B838-0FC0-00B71FFC5C61}"/>
                </a:ext>
              </a:extLst>
            </p:cNvPr>
            <p:cNvSpPr txBox="1"/>
            <p:nvPr/>
          </p:nvSpPr>
          <p:spPr>
            <a:xfrm>
              <a:off x="5435712" y="1278916"/>
              <a:ext cx="1759888" cy="1308050"/>
            </a:xfrm>
            <a:prstGeom prst="rect">
              <a:avLst/>
            </a:prstGeom>
            <a:noFill/>
          </p:spPr>
          <p:txBody>
            <a:bodyPr wrap="square" rtlCol="0">
              <a:spAutoFit/>
            </a:bodyPr>
            <a:lstStyle/>
            <a:p>
              <a:pPr algn="ctr"/>
              <a:r>
                <a:rPr lang="fr-FR" sz="2000" b="1" dirty="0">
                  <a:solidFill>
                    <a:schemeClr val="tx1">
                      <a:lumMod val="50000"/>
                      <a:lumOff val="50000"/>
                    </a:schemeClr>
                  </a:solidFill>
                  <a:latin typeface="Marianne" panose="02000000000000000000" pitchFamily="2" charset="0"/>
                </a:rPr>
                <a:t>2020*</a:t>
              </a:r>
              <a:r>
                <a:rPr lang="fr-FR" sz="2000" b="1" dirty="0">
                  <a:solidFill>
                    <a:schemeClr val="accent2"/>
                  </a:solidFill>
                  <a:latin typeface="Marianne" panose="02000000000000000000" pitchFamily="2" charset="0"/>
                </a:rPr>
                <a:t> </a:t>
              </a:r>
            </a:p>
            <a:p>
              <a:endParaRPr lang="fr-FR" sz="800" dirty="0">
                <a:latin typeface="Marianne" panose="02000000000000000000" pitchFamily="2" charset="0"/>
                <a:sym typeface="Wingdings" panose="05000000000000000000" pitchFamily="2" charset="2"/>
              </a:endParaRPr>
            </a:p>
            <a:p>
              <a:r>
                <a:rPr lang="fr-FR" b="1" dirty="0">
                  <a:solidFill>
                    <a:schemeClr val="tx1">
                      <a:lumMod val="50000"/>
                      <a:lumOff val="50000"/>
                    </a:schemeClr>
                  </a:solidFill>
                  <a:latin typeface="Marianne" panose="02000000000000000000" pitchFamily="2" charset="0"/>
                  <a:sym typeface="Wingdings" panose="05000000000000000000" pitchFamily="2" charset="2"/>
                </a:rPr>
                <a:t>70% </a:t>
              </a:r>
              <a:r>
                <a:rPr lang="fr-FR" sz="1100" dirty="0">
                  <a:latin typeface="Marianne" panose="02000000000000000000" pitchFamily="2" charset="0"/>
                  <a:sym typeface="Wingdings" panose="05000000000000000000" pitchFamily="2" charset="2"/>
                </a:rPr>
                <a:t>des Français avaient eu recours à un </a:t>
              </a:r>
              <a:r>
                <a:rPr lang="fr-FR" sz="1100" b="1" dirty="0">
                  <a:latin typeface="Marianne" panose="02000000000000000000" pitchFamily="2" charset="0"/>
                  <a:sym typeface="Wingdings" panose="05000000000000000000" pitchFamily="2" charset="2"/>
                </a:rPr>
                <a:t>service de prise de RDV en ligne</a:t>
              </a:r>
              <a:endParaRPr lang="fr-FR" b="1" dirty="0">
                <a:latin typeface="Marianne" panose="02000000000000000000" pitchFamily="2" charset="0"/>
                <a:sym typeface="Wingdings" panose="05000000000000000000" pitchFamily="2" charset="2"/>
              </a:endParaRPr>
            </a:p>
          </p:txBody>
        </p:sp>
        <p:sp>
          <p:nvSpPr>
            <p:cNvPr id="15" name="ZoneTexte 14">
              <a:extLst>
                <a:ext uri="{FF2B5EF4-FFF2-40B4-BE49-F238E27FC236}">
                  <a16:creationId xmlns:a16="http://schemas.microsoft.com/office/drawing/2014/main" id="{855474DA-DFBB-AB39-6B54-BC8F1AAB72B4}"/>
                </a:ext>
              </a:extLst>
            </p:cNvPr>
            <p:cNvSpPr txBox="1"/>
            <p:nvPr/>
          </p:nvSpPr>
          <p:spPr>
            <a:xfrm>
              <a:off x="7412940" y="1275606"/>
              <a:ext cx="1479540" cy="1077218"/>
            </a:xfrm>
            <a:prstGeom prst="rect">
              <a:avLst/>
            </a:prstGeom>
            <a:noFill/>
          </p:spPr>
          <p:txBody>
            <a:bodyPr wrap="square" rtlCol="0">
              <a:spAutoFit/>
            </a:bodyPr>
            <a:lstStyle/>
            <a:p>
              <a:pPr algn="ctr"/>
              <a:r>
                <a:rPr lang="fr-FR" sz="2000" b="1" dirty="0">
                  <a:solidFill>
                    <a:schemeClr val="accent2">
                      <a:lumMod val="40000"/>
                      <a:lumOff val="60000"/>
                    </a:schemeClr>
                  </a:solidFill>
                  <a:latin typeface="Marianne" panose="02000000000000000000" pitchFamily="2" charset="0"/>
                </a:rPr>
                <a:t>2023</a:t>
              </a:r>
              <a:r>
                <a:rPr lang="fr-FR" sz="2000" b="1" dirty="0">
                  <a:solidFill>
                    <a:schemeClr val="accent2"/>
                  </a:solidFill>
                  <a:latin typeface="Marianne" panose="02000000000000000000" pitchFamily="2" charset="0"/>
                </a:rPr>
                <a:t> </a:t>
              </a:r>
            </a:p>
            <a:p>
              <a:pPr algn="ctr"/>
              <a:r>
                <a:rPr lang="fr-FR" sz="4400" b="1" dirty="0">
                  <a:solidFill>
                    <a:schemeClr val="accent2">
                      <a:lumMod val="40000"/>
                      <a:lumOff val="60000"/>
                    </a:schemeClr>
                  </a:solidFill>
                  <a:latin typeface="Marianne" panose="02000000000000000000" pitchFamily="2" charset="0"/>
                  <a:sym typeface="Wingdings" panose="05000000000000000000" pitchFamily="2" charset="2"/>
                </a:rPr>
                <a:t>78%</a:t>
              </a:r>
              <a:endParaRPr lang="fr-FR" dirty="0">
                <a:latin typeface="Marianne" panose="02000000000000000000" pitchFamily="2" charset="0"/>
                <a:sym typeface="Wingdings" panose="05000000000000000000" pitchFamily="2" charset="2"/>
              </a:endParaRPr>
            </a:p>
          </p:txBody>
        </p:sp>
        <p:sp>
          <p:nvSpPr>
            <p:cNvPr id="16" name="ZoneTexte 15">
              <a:extLst>
                <a:ext uri="{FF2B5EF4-FFF2-40B4-BE49-F238E27FC236}">
                  <a16:creationId xmlns:a16="http://schemas.microsoft.com/office/drawing/2014/main" id="{20C45910-87F3-7D01-B5BC-5BC0C027B547}"/>
                </a:ext>
              </a:extLst>
            </p:cNvPr>
            <p:cNvSpPr txBox="1"/>
            <p:nvPr/>
          </p:nvSpPr>
          <p:spPr>
            <a:xfrm>
              <a:off x="5435712" y="2636883"/>
              <a:ext cx="1759888" cy="1046440"/>
            </a:xfrm>
            <a:prstGeom prst="rect">
              <a:avLst/>
            </a:prstGeom>
            <a:noFill/>
          </p:spPr>
          <p:txBody>
            <a:bodyPr wrap="square" rtlCol="0">
              <a:spAutoFit/>
            </a:bodyPr>
            <a:lstStyle/>
            <a:p>
              <a:r>
                <a:rPr lang="fr-FR" b="1" dirty="0">
                  <a:solidFill>
                    <a:schemeClr val="tx1">
                      <a:lumMod val="50000"/>
                      <a:lumOff val="50000"/>
                    </a:schemeClr>
                  </a:solidFill>
                  <a:latin typeface="Marianne" panose="02000000000000000000" pitchFamily="2" charset="0"/>
                  <a:sym typeface="Wingdings" panose="05000000000000000000" pitchFamily="2" charset="2"/>
                </a:rPr>
                <a:t>48% </a:t>
              </a:r>
              <a:r>
                <a:rPr lang="fr-FR" sz="1100" dirty="0">
                  <a:latin typeface="Marianne" panose="02000000000000000000" pitchFamily="2" charset="0"/>
                  <a:sym typeface="Wingdings" panose="05000000000000000000" pitchFamily="2" charset="2"/>
                </a:rPr>
                <a:t>des Français avaient eu recours aux </a:t>
              </a:r>
              <a:r>
                <a:rPr lang="fr-FR" sz="1100" b="1" dirty="0">
                  <a:latin typeface="Marianne" panose="02000000000000000000" pitchFamily="2" charset="0"/>
                  <a:sym typeface="Wingdings" panose="05000000000000000000" pitchFamily="2" charset="2"/>
                </a:rPr>
                <a:t>s</a:t>
              </a:r>
              <a:r>
                <a:rPr lang="fr-FR" sz="1100" b="1" dirty="0">
                  <a:latin typeface="Marianne" panose="02000000000000000000" pitchFamily="2" charset="0"/>
                </a:rPr>
                <a:t>ervices en ligne de l’Assurance Maladie / des mutuelles</a:t>
              </a:r>
            </a:p>
          </p:txBody>
        </p:sp>
        <p:sp>
          <p:nvSpPr>
            <p:cNvPr id="17" name="ZoneTexte 16">
              <a:extLst>
                <a:ext uri="{FF2B5EF4-FFF2-40B4-BE49-F238E27FC236}">
                  <a16:creationId xmlns:a16="http://schemas.microsoft.com/office/drawing/2014/main" id="{C0987ADF-69EA-8D4F-D301-DE3278662341}"/>
                </a:ext>
              </a:extLst>
            </p:cNvPr>
            <p:cNvSpPr txBox="1"/>
            <p:nvPr/>
          </p:nvSpPr>
          <p:spPr>
            <a:xfrm>
              <a:off x="7474117" y="2636883"/>
              <a:ext cx="1350000" cy="769441"/>
            </a:xfrm>
            <a:prstGeom prst="rect">
              <a:avLst/>
            </a:prstGeom>
            <a:noFill/>
          </p:spPr>
          <p:txBody>
            <a:bodyPr wrap="square" rtlCol="0">
              <a:spAutoFit/>
            </a:bodyPr>
            <a:lstStyle/>
            <a:p>
              <a:r>
                <a:rPr lang="fr-FR" sz="4400" b="1" dirty="0">
                  <a:solidFill>
                    <a:schemeClr val="accent2">
                      <a:lumMod val="40000"/>
                      <a:lumOff val="60000"/>
                    </a:schemeClr>
                  </a:solidFill>
                  <a:latin typeface="Marianne" panose="02000000000000000000" pitchFamily="2" charset="0"/>
                </a:rPr>
                <a:t>56%</a:t>
              </a:r>
            </a:p>
          </p:txBody>
        </p:sp>
        <p:sp>
          <p:nvSpPr>
            <p:cNvPr id="18" name="ZoneTexte 17">
              <a:extLst>
                <a:ext uri="{FF2B5EF4-FFF2-40B4-BE49-F238E27FC236}">
                  <a16:creationId xmlns:a16="http://schemas.microsoft.com/office/drawing/2014/main" id="{F2E87DE4-ABF8-311A-D9AD-95E7C8D52ABA}"/>
                </a:ext>
              </a:extLst>
            </p:cNvPr>
            <p:cNvSpPr txBox="1"/>
            <p:nvPr/>
          </p:nvSpPr>
          <p:spPr>
            <a:xfrm>
              <a:off x="5421117" y="3733240"/>
              <a:ext cx="1759888" cy="877163"/>
            </a:xfrm>
            <a:prstGeom prst="rect">
              <a:avLst/>
            </a:prstGeom>
            <a:noFill/>
          </p:spPr>
          <p:txBody>
            <a:bodyPr wrap="square" rtlCol="0">
              <a:spAutoFit/>
            </a:bodyPr>
            <a:lstStyle/>
            <a:p>
              <a:r>
                <a:rPr lang="fr-FR" b="1" dirty="0">
                  <a:solidFill>
                    <a:schemeClr val="tx1">
                      <a:lumMod val="50000"/>
                      <a:lumOff val="50000"/>
                    </a:schemeClr>
                  </a:solidFill>
                  <a:latin typeface="Marianne" panose="02000000000000000000" pitchFamily="2" charset="0"/>
                  <a:sym typeface="Wingdings" panose="05000000000000000000" pitchFamily="2" charset="2"/>
                </a:rPr>
                <a:t>32% </a:t>
              </a:r>
              <a:r>
                <a:rPr lang="fr-FR" sz="1100" dirty="0">
                  <a:latin typeface="Marianne" panose="02000000000000000000" pitchFamily="2" charset="0"/>
                  <a:sym typeface="Wingdings" panose="05000000000000000000" pitchFamily="2" charset="2"/>
                </a:rPr>
                <a:t>des Français avaient </a:t>
              </a:r>
              <a:r>
                <a:rPr lang="fr-FR" sz="1100" b="1" dirty="0">
                  <a:latin typeface="Marianne" panose="02000000000000000000" pitchFamily="2" charset="0"/>
                  <a:sym typeface="Wingdings" panose="05000000000000000000" pitchFamily="2" charset="2"/>
                </a:rPr>
                <a:t>communiqué par e-mail ou sms avec leur médecin </a:t>
              </a:r>
              <a:r>
                <a:rPr lang="fr-FR" sz="1100" dirty="0">
                  <a:latin typeface="Marianne" panose="02000000000000000000" pitchFamily="2" charset="0"/>
                  <a:sym typeface="Wingdings" panose="05000000000000000000" pitchFamily="2" charset="2"/>
                </a:rPr>
                <a:t>/ un PDS</a:t>
              </a:r>
              <a:endParaRPr lang="fr-FR" sz="1100" b="1" dirty="0">
                <a:latin typeface="Marianne" panose="02000000000000000000" pitchFamily="2" charset="0"/>
              </a:endParaRPr>
            </a:p>
          </p:txBody>
        </p:sp>
        <p:sp>
          <p:nvSpPr>
            <p:cNvPr id="19" name="ZoneTexte 18">
              <a:extLst>
                <a:ext uri="{FF2B5EF4-FFF2-40B4-BE49-F238E27FC236}">
                  <a16:creationId xmlns:a16="http://schemas.microsoft.com/office/drawing/2014/main" id="{88C5A877-8591-5D77-A4AE-8252772F5E9B}"/>
                </a:ext>
              </a:extLst>
            </p:cNvPr>
            <p:cNvSpPr txBox="1"/>
            <p:nvPr/>
          </p:nvSpPr>
          <p:spPr>
            <a:xfrm>
              <a:off x="7497353" y="3662610"/>
              <a:ext cx="1350000" cy="769441"/>
            </a:xfrm>
            <a:prstGeom prst="rect">
              <a:avLst/>
            </a:prstGeom>
            <a:noFill/>
          </p:spPr>
          <p:txBody>
            <a:bodyPr wrap="square" rtlCol="0">
              <a:spAutoFit/>
            </a:bodyPr>
            <a:lstStyle/>
            <a:p>
              <a:r>
                <a:rPr lang="fr-FR" sz="4400" b="1" dirty="0">
                  <a:solidFill>
                    <a:schemeClr val="accent2">
                      <a:lumMod val="40000"/>
                      <a:lumOff val="60000"/>
                    </a:schemeClr>
                  </a:solidFill>
                  <a:latin typeface="Marianne" panose="02000000000000000000" pitchFamily="2" charset="0"/>
                </a:rPr>
                <a:t>39%</a:t>
              </a:r>
            </a:p>
          </p:txBody>
        </p:sp>
        <p:sp>
          <p:nvSpPr>
            <p:cNvPr id="20" name="Flèche : droite 19">
              <a:extLst>
                <a:ext uri="{FF2B5EF4-FFF2-40B4-BE49-F238E27FC236}">
                  <a16:creationId xmlns:a16="http://schemas.microsoft.com/office/drawing/2014/main" id="{EE3E1030-F8BD-7489-3D4B-AAA5D23BC062}"/>
                </a:ext>
              </a:extLst>
            </p:cNvPr>
            <p:cNvSpPr/>
            <p:nvPr/>
          </p:nvSpPr>
          <p:spPr>
            <a:xfrm>
              <a:off x="7020272" y="1440042"/>
              <a:ext cx="576064" cy="112559"/>
            </a:xfrm>
            <a:prstGeom prst="rightArrow">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21">
              <a:extLst>
                <a:ext uri="{FF2B5EF4-FFF2-40B4-BE49-F238E27FC236}">
                  <a16:creationId xmlns:a16="http://schemas.microsoft.com/office/drawing/2014/main" id="{2A6249A8-19F8-4BF7-377E-4ABD47D8AF70}"/>
                </a:ext>
              </a:extLst>
            </p:cNvPr>
            <p:cNvSpPr/>
            <p:nvPr/>
          </p:nvSpPr>
          <p:spPr>
            <a:xfrm>
              <a:off x="5292080" y="1144816"/>
              <a:ext cx="3600400" cy="3602409"/>
            </a:xfrm>
            <a:prstGeom prst="rect">
              <a:avLst/>
            </a:prstGeom>
            <a:no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171787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978DFE1-C5C6-D523-812C-D79744001231}"/>
              </a:ext>
            </a:extLst>
          </p:cNvPr>
          <p:cNvSpPr>
            <a:spLocks noGrp="1"/>
          </p:cNvSpPr>
          <p:nvPr>
            <p:ph type="sldNum" sz="quarter" idx="12"/>
          </p:nvPr>
        </p:nvSpPr>
        <p:spPr/>
        <p:txBody>
          <a:bodyPr/>
          <a:lstStyle/>
          <a:p>
            <a:fld id="{733122C9-A0B9-462F-8757-0847AD287B63}" type="slidenum">
              <a:rPr lang="fr-FR" smtClean="0"/>
              <a:pPr/>
              <a:t>7</a:t>
            </a:fld>
            <a:endParaRPr lang="fr-FR" dirty="0"/>
          </a:p>
        </p:txBody>
      </p:sp>
      <p:sp>
        <p:nvSpPr>
          <p:cNvPr id="6" name="Espace réservé de la date 5">
            <a:extLst>
              <a:ext uri="{FF2B5EF4-FFF2-40B4-BE49-F238E27FC236}">
                <a16:creationId xmlns:a16="http://schemas.microsoft.com/office/drawing/2014/main" id="{8FA63708-996A-C75E-F7C5-ECAE327F5B00}"/>
              </a:ext>
            </a:extLst>
          </p:cNvPr>
          <p:cNvSpPr>
            <a:spLocks noGrp="1"/>
          </p:cNvSpPr>
          <p:nvPr>
            <p:ph type="dt" sz="half" idx="2"/>
          </p:nvPr>
        </p:nvSpPr>
        <p:spPr/>
        <p:txBody>
          <a:bodyPr/>
          <a:lstStyle/>
          <a:p>
            <a:fld id="{251C71F6-E0A6-1740-B64F-38F332886BAF}" type="datetime1">
              <a:rPr lang="fr-FR" cap="all" smtClean="0"/>
              <a:pPr/>
              <a:t>26/02/2024</a:t>
            </a:fld>
            <a:endParaRPr lang="fr-FR" cap="all" dirty="0"/>
          </a:p>
        </p:txBody>
      </p:sp>
      <p:sp>
        <p:nvSpPr>
          <p:cNvPr id="7" name="Titre 6">
            <a:extLst>
              <a:ext uri="{FF2B5EF4-FFF2-40B4-BE49-F238E27FC236}">
                <a16:creationId xmlns:a16="http://schemas.microsoft.com/office/drawing/2014/main" id="{2BBDCADC-85B1-8C75-A9BD-B04A9E015342}"/>
              </a:ext>
            </a:extLst>
          </p:cNvPr>
          <p:cNvSpPr>
            <a:spLocks noGrp="1"/>
          </p:cNvSpPr>
          <p:nvPr>
            <p:ph type="title"/>
          </p:nvPr>
        </p:nvSpPr>
        <p:spPr>
          <a:xfrm>
            <a:off x="1292747" y="190279"/>
            <a:ext cx="7759368" cy="539991"/>
          </a:xfrm>
        </p:spPr>
        <p:txBody>
          <a:bodyPr>
            <a:noAutofit/>
          </a:bodyPr>
          <a:lstStyle/>
          <a:p>
            <a:r>
              <a:rPr lang="fr-FR" sz="1400" b="1" dirty="0">
                <a:solidFill>
                  <a:schemeClr val="tx2"/>
                </a:solidFill>
              </a:rPr>
              <a:t>Avec pour bénéfices perçus, entre autres, une meilleure coordination et plus de fluidité dans les démarches administratives</a:t>
            </a:r>
            <a:endParaRPr lang="fr-FR" sz="1400" dirty="0"/>
          </a:p>
        </p:txBody>
      </p:sp>
      <p:sp>
        <p:nvSpPr>
          <p:cNvPr id="8" name="ZoneTexte 7">
            <a:extLst>
              <a:ext uri="{FF2B5EF4-FFF2-40B4-BE49-F238E27FC236}">
                <a16:creationId xmlns:a16="http://schemas.microsoft.com/office/drawing/2014/main" id="{6F2CD108-B8C5-2A59-F614-4D77E13E0C89}"/>
              </a:ext>
            </a:extLst>
          </p:cNvPr>
          <p:cNvSpPr txBox="1"/>
          <p:nvPr/>
        </p:nvSpPr>
        <p:spPr>
          <a:xfrm>
            <a:off x="1727524" y="1353754"/>
            <a:ext cx="1944216" cy="1107996"/>
          </a:xfrm>
          <a:prstGeom prst="rect">
            <a:avLst/>
          </a:prstGeom>
          <a:noFill/>
        </p:spPr>
        <p:txBody>
          <a:bodyPr wrap="square" rtlCol="0">
            <a:spAutoFit/>
          </a:bodyPr>
          <a:lstStyle/>
          <a:p>
            <a:r>
              <a:rPr lang="fr-FR" sz="6600" b="1" dirty="0">
                <a:solidFill>
                  <a:schemeClr val="accent2">
                    <a:lumMod val="40000"/>
                    <a:lumOff val="60000"/>
                  </a:schemeClr>
                </a:solidFill>
                <a:latin typeface="Marianne" panose="02000000000000000000" pitchFamily="2" charset="0"/>
              </a:rPr>
              <a:t>74%</a:t>
            </a:r>
          </a:p>
        </p:txBody>
      </p:sp>
      <p:sp>
        <p:nvSpPr>
          <p:cNvPr id="9" name="ZoneTexte 8">
            <a:extLst>
              <a:ext uri="{FF2B5EF4-FFF2-40B4-BE49-F238E27FC236}">
                <a16:creationId xmlns:a16="http://schemas.microsoft.com/office/drawing/2014/main" id="{E8D1E77C-C448-881A-87BB-66FAA156D5ED}"/>
              </a:ext>
            </a:extLst>
          </p:cNvPr>
          <p:cNvSpPr txBox="1"/>
          <p:nvPr/>
        </p:nvSpPr>
        <p:spPr>
          <a:xfrm>
            <a:off x="1259632" y="2309322"/>
            <a:ext cx="2880000" cy="938719"/>
          </a:xfrm>
          <a:prstGeom prst="rect">
            <a:avLst/>
          </a:prstGeom>
          <a:noFill/>
        </p:spPr>
        <p:txBody>
          <a:bodyPr wrap="square" rtlCol="0">
            <a:spAutoFit/>
          </a:bodyPr>
          <a:lstStyle/>
          <a:p>
            <a:r>
              <a:rPr lang="fr-FR" sz="1100" dirty="0">
                <a:latin typeface="Marianne" panose="02000000000000000000" pitchFamily="2" charset="0"/>
              </a:rPr>
              <a:t>des Français considèrent que le développement du numérique en santé aura un effet positif </a:t>
            </a:r>
            <a:r>
              <a:rPr lang="fr-FR" sz="1100" b="1" dirty="0">
                <a:latin typeface="Marianne" panose="02000000000000000000" pitchFamily="2" charset="0"/>
              </a:rPr>
              <a:t>sur la coordination des différents praticiens </a:t>
            </a:r>
            <a:r>
              <a:rPr lang="fr-FR" sz="1100" dirty="0">
                <a:latin typeface="Marianne" panose="02000000000000000000" pitchFamily="2" charset="0"/>
              </a:rPr>
              <a:t>dans le suivi du dossier médical des patients</a:t>
            </a:r>
          </a:p>
        </p:txBody>
      </p:sp>
      <p:sp>
        <p:nvSpPr>
          <p:cNvPr id="10" name="ZoneTexte 9">
            <a:extLst>
              <a:ext uri="{FF2B5EF4-FFF2-40B4-BE49-F238E27FC236}">
                <a16:creationId xmlns:a16="http://schemas.microsoft.com/office/drawing/2014/main" id="{79CE7083-D9F2-07BE-DF25-C5098EBC813E}"/>
              </a:ext>
            </a:extLst>
          </p:cNvPr>
          <p:cNvSpPr txBox="1"/>
          <p:nvPr/>
        </p:nvSpPr>
        <p:spPr>
          <a:xfrm>
            <a:off x="5019095" y="1059582"/>
            <a:ext cx="2880000" cy="415498"/>
          </a:xfrm>
          <a:prstGeom prst="rect">
            <a:avLst/>
          </a:prstGeom>
          <a:solidFill>
            <a:schemeClr val="tx2"/>
          </a:solidFill>
        </p:spPr>
        <p:txBody>
          <a:bodyPr wrap="square" lIns="0" tIns="0" rIns="0" bIns="0" rtlCol="0" anchor="ctr" anchorCtr="0">
            <a:noAutofit/>
          </a:bodyPr>
          <a:lstStyle/>
          <a:p>
            <a:pPr algn="ctr"/>
            <a:r>
              <a:rPr lang="fr-FR" sz="1200" b="1" dirty="0">
                <a:solidFill>
                  <a:schemeClr val="bg1"/>
                </a:solidFill>
                <a:latin typeface="Marianne" panose="02000000000000000000" pitchFamily="2" charset="0"/>
                <a:ea typeface="Arial" charset="0"/>
                <a:cs typeface="Arial" charset="0"/>
              </a:rPr>
              <a:t>Plus de fluidité dans les démarches administratives</a:t>
            </a:r>
          </a:p>
        </p:txBody>
      </p:sp>
      <p:sp>
        <p:nvSpPr>
          <p:cNvPr id="12" name="ZoneTexte 11">
            <a:extLst>
              <a:ext uri="{FF2B5EF4-FFF2-40B4-BE49-F238E27FC236}">
                <a16:creationId xmlns:a16="http://schemas.microsoft.com/office/drawing/2014/main" id="{83E95C43-E641-DD34-3E69-DED2BBCD7EE6}"/>
              </a:ext>
            </a:extLst>
          </p:cNvPr>
          <p:cNvSpPr txBox="1"/>
          <p:nvPr/>
        </p:nvSpPr>
        <p:spPr>
          <a:xfrm>
            <a:off x="5514856" y="1353754"/>
            <a:ext cx="1888477" cy="1107996"/>
          </a:xfrm>
          <a:prstGeom prst="rect">
            <a:avLst/>
          </a:prstGeom>
          <a:noFill/>
        </p:spPr>
        <p:txBody>
          <a:bodyPr wrap="square" rtlCol="0">
            <a:spAutoFit/>
          </a:bodyPr>
          <a:lstStyle/>
          <a:p>
            <a:r>
              <a:rPr lang="fr-FR" sz="6600" b="1" dirty="0">
                <a:solidFill>
                  <a:schemeClr val="accent2">
                    <a:lumMod val="40000"/>
                    <a:lumOff val="60000"/>
                  </a:schemeClr>
                </a:solidFill>
                <a:latin typeface="Marianne" panose="02000000000000000000" pitchFamily="2" charset="0"/>
              </a:rPr>
              <a:t>72%</a:t>
            </a:r>
          </a:p>
        </p:txBody>
      </p:sp>
      <p:sp>
        <p:nvSpPr>
          <p:cNvPr id="13" name="ZoneTexte 12">
            <a:extLst>
              <a:ext uri="{FF2B5EF4-FFF2-40B4-BE49-F238E27FC236}">
                <a16:creationId xmlns:a16="http://schemas.microsoft.com/office/drawing/2014/main" id="{7367BCC3-4F6F-2DF8-4C03-1AEFA7019235}"/>
              </a:ext>
            </a:extLst>
          </p:cNvPr>
          <p:cNvSpPr txBox="1"/>
          <p:nvPr/>
        </p:nvSpPr>
        <p:spPr>
          <a:xfrm>
            <a:off x="4987777" y="2309322"/>
            <a:ext cx="2911318" cy="938719"/>
          </a:xfrm>
          <a:prstGeom prst="rect">
            <a:avLst/>
          </a:prstGeom>
          <a:noFill/>
        </p:spPr>
        <p:txBody>
          <a:bodyPr wrap="square" rtlCol="0">
            <a:spAutoFit/>
          </a:bodyPr>
          <a:lstStyle/>
          <a:p>
            <a:r>
              <a:rPr lang="fr-FR" sz="1100" dirty="0">
                <a:latin typeface="Marianne" panose="02000000000000000000" pitchFamily="2" charset="0"/>
              </a:rPr>
              <a:t>des Français estiment que le développement du numérique en santé aura un effet positif </a:t>
            </a:r>
            <a:r>
              <a:rPr lang="fr-FR" sz="1100" b="1" dirty="0">
                <a:latin typeface="Marianne" panose="02000000000000000000" pitchFamily="2" charset="0"/>
              </a:rPr>
              <a:t>sur la fluidité des démarches administratives de santé</a:t>
            </a:r>
            <a:r>
              <a:rPr lang="fr-FR" sz="1100" dirty="0">
                <a:latin typeface="Marianne" panose="02000000000000000000" pitchFamily="2" charset="0"/>
              </a:rPr>
              <a:t> (prise en charge, remboursement…) </a:t>
            </a:r>
          </a:p>
        </p:txBody>
      </p:sp>
      <p:sp>
        <p:nvSpPr>
          <p:cNvPr id="14" name="ZoneTexte 13">
            <a:extLst>
              <a:ext uri="{FF2B5EF4-FFF2-40B4-BE49-F238E27FC236}">
                <a16:creationId xmlns:a16="http://schemas.microsoft.com/office/drawing/2014/main" id="{044F9372-CDE2-5B16-71C6-9EE8E7CC6A03}"/>
              </a:ext>
            </a:extLst>
          </p:cNvPr>
          <p:cNvSpPr txBox="1"/>
          <p:nvPr/>
        </p:nvSpPr>
        <p:spPr>
          <a:xfrm>
            <a:off x="1259632" y="1059583"/>
            <a:ext cx="2880000" cy="415497"/>
          </a:xfrm>
          <a:prstGeom prst="rect">
            <a:avLst/>
          </a:prstGeom>
          <a:solidFill>
            <a:schemeClr val="tx2"/>
          </a:solidFill>
        </p:spPr>
        <p:txBody>
          <a:bodyPr wrap="square" lIns="0" tIns="0" rIns="0" bIns="0" rtlCol="0" anchor="ctr" anchorCtr="0">
            <a:noAutofit/>
          </a:bodyPr>
          <a:lstStyle/>
          <a:p>
            <a:pPr algn="ctr"/>
            <a:r>
              <a:rPr lang="fr-FR" sz="1200" b="1" dirty="0">
                <a:solidFill>
                  <a:schemeClr val="bg1"/>
                </a:solidFill>
                <a:latin typeface="Marianne" panose="02000000000000000000" pitchFamily="2" charset="0"/>
                <a:ea typeface="Arial" charset="0"/>
                <a:cs typeface="Arial" charset="0"/>
              </a:rPr>
              <a:t>Meilleure coordination </a:t>
            </a:r>
          </a:p>
          <a:p>
            <a:pPr algn="ctr"/>
            <a:r>
              <a:rPr lang="fr-FR" sz="1200" b="1" dirty="0">
                <a:solidFill>
                  <a:schemeClr val="bg1"/>
                </a:solidFill>
                <a:latin typeface="Marianne" panose="02000000000000000000" pitchFamily="2" charset="0"/>
                <a:ea typeface="Arial" charset="0"/>
                <a:cs typeface="Arial" charset="0"/>
              </a:rPr>
              <a:t>du parcours médical </a:t>
            </a:r>
          </a:p>
        </p:txBody>
      </p:sp>
      <p:sp>
        <p:nvSpPr>
          <p:cNvPr id="3" name="Google Shape;1311;g29f9fe3ccda_0_103">
            <a:extLst>
              <a:ext uri="{FF2B5EF4-FFF2-40B4-BE49-F238E27FC236}">
                <a16:creationId xmlns:a16="http://schemas.microsoft.com/office/drawing/2014/main" id="{C6EB1E6D-B002-5B17-E1DB-07DBCBE5DAA0}"/>
              </a:ext>
            </a:extLst>
          </p:cNvPr>
          <p:cNvSpPr/>
          <p:nvPr/>
        </p:nvSpPr>
        <p:spPr>
          <a:xfrm>
            <a:off x="1259632" y="3422161"/>
            <a:ext cx="2880000" cy="1028622"/>
          </a:xfrm>
          <a:prstGeom prst="wedgeRoundRectCallout">
            <a:avLst>
              <a:gd name="adj1" fmla="val 3488"/>
              <a:gd name="adj2" fmla="val -60404"/>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900" i="1" dirty="0">
                <a:solidFill>
                  <a:schemeClr val="tx1">
                    <a:lumMod val="65000"/>
                    <a:lumOff val="35000"/>
                  </a:schemeClr>
                </a:solidFill>
                <a:latin typeface="Marianne" panose="02000000000000000000" pitchFamily="2" charset="0"/>
                <a:sym typeface="Century Gothic"/>
              </a:rPr>
              <a:t>« Le nombre de fois où on me demande mon traitement pour mon ALD, quand les spécialistes demandent les noms des médicaments, et y’en a une dizaine, entre les génériques et les non-génériques... » </a:t>
            </a:r>
            <a:r>
              <a:rPr lang="fr-FR" sz="900" dirty="0">
                <a:solidFill>
                  <a:schemeClr val="tx1">
                    <a:lumMod val="65000"/>
                    <a:lumOff val="35000"/>
                  </a:schemeClr>
                </a:solidFill>
                <a:latin typeface="Marianne" panose="02000000000000000000" pitchFamily="2" charset="0"/>
                <a:sym typeface="Century Gothic"/>
              </a:rPr>
              <a:t>(35-49 ans, CSP+, Paris)</a:t>
            </a:r>
          </a:p>
        </p:txBody>
      </p:sp>
      <p:sp>
        <p:nvSpPr>
          <p:cNvPr id="4" name="Google Shape;1008;g1ec453e9fae_2_11">
            <a:extLst>
              <a:ext uri="{FF2B5EF4-FFF2-40B4-BE49-F238E27FC236}">
                <a16:creationId xmlns:a16="http://schemas.microsoft.com/office/drawing/2014/main" id="{0DAF71C7-0CA4-EEB7-0F75-1CE82F70ED54}"/>
              </a:ext>
            </a:extLst>
          </p:cNvPr>
          <p:cNvSpPr/>
          <p:nvPr/>
        </p:nvSpPr>
        <p:spPr>
          <a:xfrm>
            <a:off x="4987777" y="3422161"/>
            <a:ext cx="2911318" cy="1028622"/>
          </a:xfrm>
          <a:prstGeom prst="wedgeRoundRectCallout">
            <a:avLst>
              <a:gd name="adj1" fmla="val 6174"/>
              <a:gd name="adj2" fmla="val -55209"/>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900" i="1" dirty="0">
                <a:solidFill>
                  <a:schemeClr val="tx1">
                    <a:lumMod val="65000"/>
                    <a:lumOff val="35000"/>
                  </a:schemeClr>
                </a:solidFill>
                <a:latin typeface="Marianne" panose="02000000000000000000" pitchFamily="2" charset="0"/>
                <a:sym typeface="Century Gothic"/>
              </a:rPr>
              <a:t>« On peut scanner ses factures, les envoyer par photo, tout en ligne. Ça a été facilité ça. Oui ça a été révolutionnaire. C’est très rapide pour les remboursements. » </a:t>
            </a:r>
            <a:r>
              <a:rPr lang="fr-FR" sz="900" dirty="0">
                <a:solidFill>
                  <a:schemeClr val="tx1">
                    <a:lumMod val="65000"/>
                    <a:lumOff val="35000"/>
                  </a:schemeClr>
                </a:solidFill>
                <a:latin typeface="Marianne" panose="02000000000000000000" pitchFamily="2" charset="0"/>
                <a:sym typeface="Century Gothic"/>
              </a:rPr>
              <a:t>(35-49ans,CSP+,Paris)</a:t>
            </a:r>
          </a:p>
        </p:txBody>
      </p:sp>
    </p:spTree>
    <p:extLst>
      <p:ext uri="{BB962C8B-B14F-4D97-AF65-F5344CB8AC3E}">
        <p14:creationId xmlns:p14="http://schemas.microsoft.com/office/powerpoint/2010/main" val="1772468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8</a:t>
            </a:fld>
            <a:endParaRPr lang="fr-FR" dirty="0"/>
          </a:p>
        </p:txBody>
      </p:sp>
      <p:sp>
        <p:nvSpPr>
          <p:cNvPr id="4" name="Espace réservé de la date 3"/>
          <p:cNvSpPr>
            <a:spLocks noGrp="1"/>
          </p:cNvSpPr>
          <p:nvPr>
            <p:ph type="dt" sz="half" idx="2"/>
          </p:nvPr>
        </p:nvSpPr>
        <p:spPr/>
        <p:txBody>
          <a:bodyPr/>
          <a:lstStyle/>
          <a:p>
            <a:fld id="{0597CDB5-73DC-8641-8CC1-FAD9379FD627}" type="datetime1">
              <a:rPr lang="fr-FR" cap="all" smtClean="0"/>
              <a:pPr/>
              <a:t>26/02/2024</a:t>
            </a:fld>
            <a:endParaRPr lang="fr-FR" cap="all" dirty="0"/>
          </a:p>
        </p:txBody>
      </p:sp>
      <p:sp>
        <p:nvSpPr>
          <p:cNvPr id="7" name="Espace réservé du texte 4">
            <a:extLst>
              <a:ext uri="{FF2B5EF4-FFF2-40B4-BE49-F238E27FC236}">
                <a16:creationId xmlns:a16="http://schemas.microsoft.com/office/drawing/2014/main" id="{5EAE94FB-D0D7-598D-B853-8F20B37D01D3}"/>
              </a:ext>
            </a:extLst>
          </p:cNvPr>
          <p:cNvSpPr txBox="1">
            <a:spLocks/>
          </p:cNvSpPr>
          <p:nvPr/>
        </p:nvSpPr>
        <p:spPr>
          <a:xfrm>
            <a:off x="1214473" y="195486"/>
            <a:ext cx="8038047" cy="249516"/>
          </a:xfrm>
          <a:prstGeom prst="rect">
            <a:avLst/>
          </a:prstGeom>
        </p:spPr>
        <p:txBody>
          <a:bodyPr>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arianne" panose="02000000000000000000" pitchFamily="2" charset="0"/>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arianne" panose="02000000000000000000" pitchFamily="2" charset="0"/>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arianne" panose="02000000000000000000" pitchFamily="2" charset="0"/>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arianne" panose="02000000000000000000" pitchFamily="2" charset="0"/>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arianne" panose="02000000000000000000"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b="1" dirty="0">
                <a:solidFill>
                  <a:schemeClr val="tx2"/>
                </a:solidFill>
              </a:rPr>
              <a:t>Néanmoins des inquiétudes demeurent, notamment sur les risques de déshumanisation des soins et l’égalité d’accès de tous à ces services</a:t>
            </a:r>
          </a:p>
        </p:txBody>
      </p:sp>
      <p:sp>
        <p:nvSpPr>
          <p:cNvPr id="6" name="Google Shape;1032;g1ec308131d9_0_54">
            <a:extLst>
              <a:ext uri="{FF2B5EF4-FFF2-40B4-BE49-F238E27FC236}">
                <a16:creationId xmlns:a16="http://schemas.microsoft.com/office/drawing/2014/main" id="{6752DFCB-A2C3-032F-DA6D-8DA68F4CD01B}"/>
              </a:ext>
            </a:extLst>
          </p:cNvPr>
          <p:cNvSpPr/>
          <p:nvPr/>
        </p:nvSpPr>
        <p:spPr>
          <a:xfrm>
            <a:off x="817844" y="1945093"/>
            <a:ext cx="3547592" cy="716913"/>
          </a:xfrm>
          <a:prstGeom prst="wedgeRoundRectCallout">
            <a:avLst>
              <a:gd name="adj1" fmla="val 3488"/>
              <a:gd name="adj2" fmla="val -65664"/>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1000" i="1" dirty="0">
                <a:solidFill>
                  <a:schemeClr val="tx1">
                    <a:lumMod val="65000"/>
                    <a:lumOff val="35000"/>
                  </a:schemeClr>
                </a:solidFill>
                <a:latin typeface="Marianne" panose="02000000000000000000" pitchFamily="2" charset="0"/>
                <a:sym typeface="Century Gothic"/>
              </a:rPr>
              <a:t>« La santé mentale c'est pas des logiques d’algorithmes c'est des émotions, il faut de l’humain. » </a:t>
            </a:r>
            <a:r>
              <a:rPr lang="fr-FR" sz="1000" dirty="0">
                <a:solidFill>
                  <a:schemeClr val="tx1">
                    <a:lumMod val="65000"/>
                    <a:lumOff val="35000"/>
                  </a:schemeClr>
                </a:solidFill>
                <a:latin typeface="Marianne" panose="02000000000000000000" pitchFamily="2" charset="0"/>
                <a:sym typeface="Century Gothic"/>
              </a:rPr>
              <a:t>(- de 35 ans, CSP -, Paris)</a:t>
            </a:r>
          </a:p>
        </p:txBody>
      </p:sp>
      <p:sp>
        <p:nvSpPr>
          <p:cNvPr id="8" name="Google Shape;1044;g1ec308131d9_0_66">
            <a:extLst>
              <a:ext uri="{FF2B5EF4-FFF2-40B4-BE49-F238E27FC236}">
                <a16:creationId xmlns:a16="http://schemas.microsoft.com/office/drawing/2014/main" id="{CE844379-0FD7-4AEE-D5BC-0DD261C17044}"/>
              </a:ext>
            </a:extLst>
          </p:cNvPr>
          <p:cNvSpPr/>
          <p:nvPr/>
        </p:nvSpPr>
        <p:spPr>
          <a:xfrm>
            <a:off x="817844" y="2718488"/>
            <a:ext cx="3547592" cy="1437438"/>
          </a:xfrm>
          <a:prstGeom prst="wedgeRoundRectCallout">
            <a:avLst>
              <a:gd name="adj1" fmla="val 10661"/>
              <a:gd name="adj2" fmla="val -53686"/>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1000" i="1" dirty="0">
                <a:solidFill>
                  <a:schemeClr val="tx1">
                    <a:lumMod val="65000"/>
                    <a:lumOff val="35000"/>
                  </a:schemeClr>
                </a:solidFill>
                <a:latin typeface="Marianne" panose="02000000000000000000" pitchFamily="2" charset="0"/>
                <a:sym typeface="Century Gothic"/>
              </a:rPr>
              <a:t>« On va vers la simplicité, mais c'est pas sûr que ce soit une bonne idée, parce que c'est déshumanisant et c’est pas pareil. Parfois on va dans des centres, avec toutes les machines, on ressort de là, on a une prescription pour les lunettes et quand on va chez un vrai ophtalmo il nous dit que c'est n’importe quoi » </a:t>
            </a:r>
            <a:r>
              <a:rPr lang="fr-FR" sz="1000" dirty="0">
                <a:solidFill>
                  <a:schemeClr val="tx1">
                    <a:lumMod val="65000"/>
                    <a:lumOff val="35000"/>
                  </a:schemeClr>
                </a:solidFill>
                <a:latin typeface="Marianne" panose="02000000000000000000" pitchFamily="2" charset="0"/>
                <a:sym typeface="Century Gothic"/>
              </a:rPr>
              <a:t>(- de 35 ans, CSP -, Paris)</a:t>
            </a:r>
          </a:p>
        </p:txBody>
      </p:sp>
      <p:sp>
        <p:nvSpPr>
          <p:cNvPr id="12" name="ZoneTexte 11">
            <a:extLst>
              <a:ext uri="{FF2B5EF4-FFF2-40B4-BE49-F238E27FC236}">
                <a16:creationId xmlns:a16="http://schemas.microsoft.com/office/drawing/2014/main" id="{A709EF76-2E5E-02DD-28BF-C8BA25210F19}"/>
              </a:ext>
            </a:extLst>
          </p:cNvPr>
          <p:cNvSpPr txBox="1"/>
          <p:nvPr/>
        </p:nvSpPr>
        <p:spPr>
          <a:xfrm>
            <a:off x="817844" y="1153003"/>
            <a:ext cx="3528000" cy="751975"/>
          </a:xfrm>
          <a:prstGeom prst="rect">
            <a:avLst/>
          </a:prstGeom>
          <a:solidFill>
            <a:schemeClr val="tx2"/>
          </a:solidFill>
        </p:spPr>
        <p:txBody>
          <a:bodyPr wrap="square" lIns="0" tIns="0" rIns="0" bIns="0" rtlCol="0" anchor="ctr" anchorCtr="0">
            <a:noAutofit/>
          </a:bodyPr>
          <a:lstStyle/>
          <a:p>
            <a:pPr algn="ctr"/>
            <a:r>
              <a:rPr lang="fr-FR" sz="1200" dirty="0">
                <a:solidFill>
                  <a:schemeClr val="bg1"/>
                </a:solidFill>
                <a:latin typeface="Marianne" panose="02000000000000000000" pitchFamily="2" charset="0"/>
                <a:cs typeface="Arial" charset="0"/>
              </a:rPr>
              <a:t>La </a:t>
            </a:r>
            <a:r>
              <a:rPr lang="fr-FR" sz="1200" b="1" dirty="0">
                <a:solidFill>
                  <a:schemeClr val="bg1"/>
                </a:solidFill>
                <a:latin typeface="Marianne" panose="02000000000000000000" pitchFamily="2" charset="0"/>
                <a:cs typeface="Arial" charset="0"/>
              </a:rPr>
              <a:t>qualité des diagnostics et des soins</a:t>
            </a:r>
            <a:r>
              <a:rPr lang="fr-FR" sz="1200" dirty="0">
                <a:solidFill>
                  <a:schemeClr val="bg1"/>
                </a:solidFill>
                <a:latin typeface="Marianne" panose="02000000000000000000" pitchFamily="2" charset="0"/>
                <a:cs typeface="Arial" charset="0"/>
              </a:rPr>
              <a:t>, </a:t>
            </a:r>
          </a:p>
          <a:p>
            <a:pPr algn="ctr"/>
            <a:r>
              <a:rPr lang="fr-FR" sz="1200" dirty="0">
                <a:solidFill>
                  <a:schemeClr val="bg1"/>
                </a:solidFill>
                <a:latin typeface="Marianne" panose="02000000000000000000" pitchFamily="2" charset="0"/>
                <a:cs typeface="Arial" charset="0"/>
              </a:rPr>
              <a:t>altérée par la déshumanisation</a:t>
            </a:r>
          </a:p>
        </p:txBody>
      </p:sp>
      <p:sp>
        <p:nvSpPr>
          <p:cNvPr id="14" name="ZoneTexte 13">
            <a:extLst>
              <a:ext uri="{FF2B5EF4-FFF2-40B4-BE49-F238E27FC236}">
                <a16:creationId xmlns:a16="http://schemas.microsoft.com/office/drawing/2014/main" id="{79A7D7DD-0BF3-0F54-86A7-8A5B32F8252A}"/>
              </a:ext>
            </a:extLst>
          </p:cNvPr>
          <p:cNvSpPr txBox="1"/>
          <p:nvPr/>
        </p:nvSpPr>
        <p:spPr>
          <a:xfrm>
            <a:off x="4572000" y="1153003"/>
            <a:ext cx="3528000" cy="751975"/>
          </a:xfrm>
          <a:prstGeom prst="rect">
            <a:avLst/>
          </a:prstGeom>
          <a:solidFill>
            <a:schemeClr val="tx2"/>
          </a:solidFill>
        </p:spPr>
        <p:txBody>
          <a:bodyPr wrap="square" lIns="0" tIns="0" rIns="0" bIns="0" rtlCol="0" anchor="ctr" anchorCtr="0">
            <a:noAutofit/>
          </a:bodyPr>
          <a:lstStyle/>
          <a:p>
            <a:pPr algn="ctr"/>
            <a:r>
              <a:rPr lang="fr-FR" sz="1200" dirty="0">
                <a:solidFill>
                  <a:schemeClr val="bg1"/>
                </a:solidFill>
                <a:latin typeface="Marianne" panose="02000000000000000000" pitchFamily="2" charset="0"/>
                <a:cs typeface="Arial" charset="0"/>
              </a:rPr>
              <a:t>La crainte de la </a:t>
            </a:r>
            <a:r>
              <a:rPr lang="fr-FR" sz="1200" b="1" dirty="0">
                <a:solidFill>
                  <a:schemeClr val="bg1"/>
                </a:solidFill>
                <a:latin typeface="Marianne" panose="02000000000000000000" pitchFamily="2" charset="0"/>
                <a:cs typeface="Arial" charset="0"/>
              </a:rPr>
              <a:t>mise à l’écart </a:t>
            </a:r>
          </a:p>
          <a:p>
            <a:pPr algn="ctr"/>
            <a:r>
              <a:rPr lang="fr-FR" sz="1200" dirty="0">
                <a:solidFill>
                  <a:schemeClr val="bg1"/>
                </a:solidFill>
                <a:latin typeface="Marianne" panose="02000000000000000000" pitchFamily="2" charset="0"/>
                <a:cs typeface="Arial" charset="0"/>
              </a:rPr>
              <a:t>des populations </a:t>
            </a:r>
            <a:r>
              <a:rPr lang="fr-FR" sz="1200" b="1" dirty="0">
                <a:solidFill>
                  <a:schemeClr val="bg1"/>
                </a:solidFill>
                <a:latin typeface="Marianne" panose="02000000000000000000" pitchFamily="2" charset="0"/>
                <a:cs typeface="Arial" charset="0"/>
              </a:rPr>
              <a:t>moins à l’aise </a:t>
            </a:r>
          </a:p>
          <a:p>
            <a:pPr algn="ctr"/>
            <a:r>
              <a:rPr lang="fr-FR" sz="1200" b="1" dirty="0">
                <a:solidFill>
                  <a:schemeClr val="bg1"/>
                </a:solidFill>
                <a:latin typeface="Marianne" panose="02000000000000000000" pitchFamily="2" charset="0"/>
                <a:cs typeface="Arial" charset="0"/>
              </a:rPr>
              <a:t>avec le numérique</a:t>
            </a:r>
          </a:p>
        </p:txBody>
      </p:sp>
      <p:sp>
        <p:nvSpPr>
          <p:cNvPr id="15" name="Google Shape;1031;g1ec308131d9_0_54">
            <a:extLst>
              <a:ext uri="{FF2B5EF4-FFF2-40B4-BE49-F238E27FC236}">
                <a16:creationId xmlns:a16="http://schemas.microsoft.com/office/drawing/2014/main" id="{91342301-0254-EC37-2448-F7379E61E577}"/>
              </a:ext>
            </a:extLst>
          </p:cNvPr>
          <p:cNvSpPr/>
          <p:nvPr/>
        </p:nvSpPr>
        <p:spPr>
          <a:xfrm>
            <a:off x="4571998" y="1945093"/>
            <a:ext cx="3527999" cy="1136824"/>
          </a:xfrm>
          <a:prstGeom prst="wedgeRoundRectCallout">
            <a:avLst>
              <a:gd name="adj1" fmla="val 53980"/>
              <a:gd name="adj2" fmla="val -8887"/>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1000" i="1" dirty="0">
                <a:solidFill>
                  <a:schemeClr val="tx1">
                    <a:lumMod val="65000"/>
                    <a:lumOff val="35000"/>
                  </a:schemeClr>
                </a:solidFill>
                <a:latin typeface="Marianne" panose="02000000000000000000" pitchFamily="2" charset="0"/>
                <a:sym typeface="Century Gothic"/>
              </a:rPr>
              <a:t>« Pour les personnes âgées, pour les anciennes générations, ma mère par exemple, sur </a:t>
            </a:r>
            <a:r>
              <a:rPr lang="fr-FR" sz="1000" i="1" dirty="0" err="1">
                <a:solidFill>
                  <a:schemeClr val="tx1">
                    <a:lumMod val="65000"/>
                    <a:lumOff val="35000"/>
                  </a:schemeClr>
                </a:solidFill>
                <a:latin typeface="Marianne" panose="02000000000000000000" pitchFamily="2" charset="0"/>
                <a:sym typeface="Century Gothic"/>
              </a:rPr>
              <a:t>Qare</a:t>
            </a:r>
            <a:r>
              <a:rPr lang="fr-FR" sz="1000" i="1" dirty="0">
                <a:solidFill>
                  <a:schemeClr val="tx1">
                    <a:lumMod val="65000"/>
                    <a:lumOff val="35000"/>
                  </a:schemeClr>
                </a:solidFill>
                <a:latin typeface="Marianne" panose="02000000000000000000" pitchFamily="2" charset="0"/>
                <a:sym typeface="Century Gothic"/>
              </a:rPr>
              <a:t>, ça va être compliqué pour elle, c’est compliqué quand on sait pas se servir des applis » </a:t>
            </a:r>
            <a:r>
              <a:rPr lang="fr-FR" sz="1000" dirty="0">
                <a:solidFill>
                  <a:schemeClr val="tx1">
                    <a:lumMod val="65000"/>
                    <a:lumOff val="35000"/>
                  </a:schemeClr>
                </a:solidFill>
                <a:latin typeface="Marianne" panose="02000000000000000000" pitchFamily="2" charset="0"/>
                <a:sym typeface="Century Gothic"/>
              </a:rPr>
              <a:t>(- de 35 ans, CSP -, Paris)</a:t>
            </a:r>
          </a:p>
        </p:txBody>
      </p:sp>
      <p:sp>
        <p:nvSpPr>
          <p:cNvPr id="16" name="Google Shape;1056;g1ec46bcaa1e_0_307">
            <a:extLst>
              <a:ext uri="{FF2B5EF4-FFF2-40B4-BE49-F238E27FC236}">
                <a16:creationId xmlns:a16="http://schemas.microsoft.com/office/drawing/2014/main" id="{CDFAE1B1-04F0-3DF6-73DA-AF88B1A2C04C}"/>
              </a:ext>
            </a:extLst>
          </p:cNvPr>
          <p:cNvSpPr/>
          <p:nvPr/>
        </p:nvSpPr>
        <p:spPr>
          <a:xfrm>
            <a:off x="4565423" y="3145679"/>
            <a:ext cx="3527999" cy="723306"/>
          </a:xfrm>
          <a:prstGeom prst="wedgeRoundRectCallout">
            <a:avLst>
              <a:gd name="adj1" fmla="val 5883"/>
              <a:gd name="adj2" fmla="val -56756"/>
              <a:gd name="adj3" fmla="val 0"/>
            </a:avLst>
          </a:prstGeom>
          <a:solidFill>
            <a:srgbClr val="EDE8E3">
              <a:alpha val="50629"/>
            </a:srgbClr>
          </a:solidFill>
          <a:ln>
            <a:noFill/>
          </a:ln>
        </p:spPr>
        <p:txBody>
          <a:bodyPr spcFirstLastPara="1" wrap="square" lIns="91425" tIns="91425" rIns="91425" bIns="91425" anchor="ctr" anchorCtr="0">
            <a:noAutofit/>
          </a:bodyPr>
          <a:lstStyle/>
          <a:p>
            <a:pPr algn="just">
              <a:lnSpc>
                <a:spcPct val="115000"/>
              </a:lnSpc>
            </a:pPr>
            <a:r>
              <a:rPr lang="fr-FR" sz="1000" i="1" dirty="0">
                <a:solidFill>
                  <a:schemeClr val="tx1">
                    <a:lumMod val="65000"/>
                    <a:lumOff val="35000"/>
                  </a:schemeClr>
                </a:solidFill>
                <a:latin typeface="Marianne" panose="02000000000000000000" pitchFamily="2" charset="0"/>
                <a:sym typeface="Century Gothic"/>
              </a:rPr>
              <a:t>« Sans internet on est coincé. Il y a plein de gens qui n’ont pas de mails. Ils ne peuvent plus rien faire. » </a:t>
            </a:r>
            <a:r>
              <a:rPr lang="fr-FR" sz="1000" dirty="0">
                <a:solidFill>
                  <a:schemeClr val="tx1">
                    <a:lumMod val="65000"/>
                    <a:lumOff val="35000"/>
                  </a:schemeClr>
                </a:solidFill>
                <a:latin typeface="Marianne" panose="02000000000000000000" pitchFamily="2" charset="0"/>
                <a:sym typeface="Century Gothic"/>
              </a:rPr>
              <a:t>(60 ans et plus, CSP+, Tours)</a:t>
            </a:r>
          </a:p>
        </p:txBody>
      </p:sp>
    </p:spTree>
    <p:extLst>
      <p:ext uri="{BB962C8B-B14F-4D97-AF65-F5344CB8AC3E}">
        <p14:creationId xmlns:p14="http://schemas.microsoft.com/office/powerpoint/2010/main" val="1953950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a:extLst>
              <a:ext uri="{FF2B5EF4-FFF2-40B4-BE49-F238E27FC236}">
                <a16:creationId xmlns:a16="http://schemas.microsoft.com/office/drawing/2014/main" id="{31A4A12E-41E2-F53C-FB81-5CB66DAD63FF}"/>
              </a:ext>
            </a:extLst>
          </p:cNvPr>
          <p:cNvSpPr>
            <a:spLocks noGrp="1"/>
          </p:cNvSpPr>
          <p:nvPr>
            <p:ph type="pic" sz="quarter" idx="13"/>
          </p:nvPr>
        </p:nvSpPr>
        <p:spPr/>
      </p:sp>
      <p:sp>
        <p:nvSpPr>
          <p:cNvPr id="3" name="Espace réservé de la date 2">
            <a:extLst>
              <a:ext uri="{FF2B5EF4-FFF2-40B4-BE49-F238E27FC236}">
                <a16:creationId xmlns:a16="http://schemas.microsoft.com/office/drawing/2014/main" id="{86C6D546-3794-95C3-017D-D162844650C5}"/>
              </a:ext>
            </a:extLst>
          </p:cNvPr>
          <p:cNvSpPr>
            <a:spLocks noGrp="1"/>
          </p:cNvSpPr>
          <p:nvPr>
            <p:ph type="dt" sz="half" idx="2"/>
          </p:nvPr>
        </p:nvSpPr>
        <p:spPr/>
        <p:txBody>
          <a:bodyPr/>
          <a:lstStyle/>
          <a:p>
            <a:fld id="{5F7325A3-5315-1B4B-A0D9-112471EB5837}" type="datetime1">
              <a:rPr lang="fr-FR" cap="all" smtClean="0"/>
              <a:pPr/>
              <a:t>26/02/2024</a:t>
            </a:fld>
            <a:endParaRPr lang="fr-FR" cap="all" dirty="0"/>
          </a:p>
        </p:txBody>
      </p:sp>
      <p:sp>
        <p:nvSpPr>
          <p:cNvPr id="4" name="Titre 3">
            <a:extLst>
              <a:ext uri="{FF2B5EF4-FFF2-40B4-BE49-F238E27FC236}">
                <a16:creationId xmlns:a16="http://schemas.microsoft.com/office/drawing/2014/main" id="{0C650481-AB94-6DA3-204D-54AE291CE33B}"/>
              </a:ext>
            </a:extLst>
          </p:cNvPr>
          <p:cNvSpPr>
            <a:spLocks noGrp="1"/>
          </p:cNvSpPr>
          <p:nvPr>
            <p:ph type="title"/>
          </p:nvPr>
        </p:nvSpPr>
        <p:spPr/>
        <p:txBody>
          <a:bodyPr>
            <a:normAutofit/>
          </a:bodyPr>
          <a:lstStyle/>
          <a:p>
            <a:pPr marL="0" indent="0" algn="just">
              <a:buNone/>
            </a:pPr>
            <a:r>
              <a:rPr lang="fr-FR" sz="3200" b="1" dirty="0">
                <a:effectLst/>
                <a:ea typeface="Times New Roman" panose="02020603050405020304" pitchFamily="18" charset="0"/>
              </a:rPr>
              <a:t>2. Les </a:t>
            </a:r>
            <a:r>
              <a:rPr lang="fr-FR" sz="3200" dirty="0">
                <a:ea typeface="Times New Roman" panose="02020603050405020304" pitchFamily="18" charset="0"/>
              </a:rPr>
              <a:t>F</a:t>
            </a:r>
            <a:r>
              <a:rPr lang="fr-FR" sz="3200" b="1" dirty="0">
                <a:effectLst/>
                <a:ea typeface="Times New Roman" panose="02020603050405020304" pitchFamily="18" charset="0"/>
              </a:rPr>
              <a:t>rançais sont inquiets de la sécurité      de leurs données de santé</a:t>
            </a:r>
            <a:endParaRPr lang="fr-FR" sz="3200" dirty="0"/>
          </a:p>
        </p:txBody>
      </p:sp>
      <p:sp>
        <p:nvSpPr>
          <p:cNvPr id="5" name="Espace réservé du numéro de diapositive 4">
            <a:extLst>
              <a:ext uri="{FF2B5EF4-FFF2-40B4-BE49-F238E27FC236}">
                <a16:creationId xmlns:a16="http://schemas.microsoft.com/office/drawing/2014/main" id="{4C0F491E-8D0B-09E6-AC43-24978B18DCF4}"/>
              </a:ext>
            </a:extLst>
          </p:cNvPr>
          <p:cNvSpPr>
            <a:spLocks noGrp="1"/>
          </p:cNvSpPr>
          <p:nvPr>
            <p:ph type="sldNum" sz="quarter" idx="4"/>
          </p:nvPr>
        </p:nvSpPr>
        <p:spPr/>
        <p:txBody>
          <a:bodyPr/>
          <a:lstStyle/>
          <a:p>
            <a:fld id="{733122C9-A0B9-462F-8757-0847AD287B63}" type="slidenum">
              <a:rPr lang="fr-FR" smtClean="0"/>
              <a:pPr/>
              <a:t>9</a:t>
            </a:fld>
            <a:endParaRPr lang="fr-FR" dirty="0"/>
          </a:p>
        </p:txBody>
      </p:sp>
    </p:spTree>
    <p:extLst>
      <p:ext uri="{BB962C8B-B14F-4D97-AF65-F5344CB8AC3E}">
        <p14:creationId xmlns:p14="http://schemas.microsoft.com/office/powerpoint/2010/main" val="2068881216"/>
      </p:ext>
    </p:extLst>
  </p:cSld>
  <p:clrMapOvr>
    <a:masterClrMapping/>
  </p:clrMapOvr>
</p:sld>
</file>

<file path=ppt/theme/theme1.xml><?xml version="1.0" encoding="utf-8"?>
<a:theme xmlns:a="http://schemas.openxmlformats.org/drawingml/2006/main" name="TEMPLATE_INTITULE_OFFIC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14A3FACB-F462-47A8-8C15-9998825237A1}" vid="{C39ECA2A-AEE1-4090-8680-4CB15E9C5AC4}"/>
    </a:ext>
  </a:extLst>
</a:theme>
</file>

<file path=ppt/theme/theme2.xml><?xml version="1.0" encoding="utf-8"?>
<a:theme xmlns:a="http://schemas.openxmlformats.org/drawingml/2006/main" name="HarrisInteractive">
  <a:themeElements>
    <a:clrScheme name="Harris Interactive">
      <a:dk1>
        <a:srgbClr val="014537"/>
      </a:dk1>
      <a:lt1>
        <a:srgbClr val="FFFFFF"/>
      </a:lt1>
      <a:dk2>
        <a:srgbClr val="70BF4A"/>
      </a:dk2>
      <a:lt2>
        <a:srgbClr val="E7E6E6"/>
      </a:lt2>
      <a:accent1>
        <a:srgbClr val="0B5258"/>
      </a:accent1>
      <a:accent2>
        <a:srgbClr val="70BF4A"/>
      </a:accent2>
      <a:accent3>
        <a:srgbClr val="096A37"/>
      </a:accent3>
      <a:accent4>
        <a:srgbClr val="EBE717"/>
      </a:accent4>
      <a:accent5>
        <a:srgbClr val="0EA7E0"/>
      </a:accent5>
      <a:accent6>
        <a:srgbClr val="C0D330"/>
      </a:accent6>
      <a:hlink>
        <a:srgbClr val="70BF4A"/>
      </a:hlink>
      <a:folHlink>
        <a:srgbClr val="096A3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defRPr sz="1800" dirty="0" err="1" smtClean="0">
            <a:solidFill>
              <a:schemeClr val="bg2">
                <a:lumMod val="10000"/>
              </a:schemeClr>
            </a:solidFill>
            <a:latin typeface="Arial" charset="0"/>
            <a:ea typeface="Arial" charset="0"/>
            <a:cs typeface="Arial" charset="0"/>
          </a:defRPr>
        </a:defPPr>
      </a:lstStyle>
    </a:txDef>
  </a:objectDefaults>
  <a:extraClrSchemeLst/>
  <a:extLst>
    <a:ext uri="{05A4C25C-085E-4340-85A3-A5531E510DB2}">
      <thm15:themeFamily xmlns:thm15="http://schemas.microsoft.com/office/thememl/2012/main" name="Harris-PresentationTemplate-101315_FV (1)" id="{E0DE21B5-EB45-4EE8-ABC3-C24A47FE7EA6}" vid="{E30139FA-E33A-4B69-B27C-5F6E7FC9A28F}"/>
    </a:ext>
  </a:extLst>
</a:theme>
</file>

<file path=ppt/theme/theme3.xml><?xml version="1.0" encoding="utf-8"?>
<a:theme xmlns:a="http://schemas.openxmlformats.org/drawingml/2006/main" name="1_TEMPLATE_INTITULE_OFFIC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14A3FACB-F462-47A8-8C15-9998825237A1}" vid="{C39ECA2A-AEE1-4090-8680-4CB15E9C5AC4}"/>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arris Interactive">
    <a:dk1>
      <a:srgbClr val="014537"/>
    </a:dk1>
    <a:lt1>
      <a:srgbClr val="FFFFFF"/>
    </a:lt1>
    <a:dk2>
      <a:srgbClr val="70BF4A"/>
    </a:dk2>
    <a:lt2>
      <a:srgbClr val="E7E6E6"/>
    </a:lt2>
    <a:accent1>
      <a:srgbClr val="0B5258"/>
    </a:accent1>
    <a:accent2>
      <a:srgbClr val="70BF4A"/>
    </a:accent2>
    <a:accent3>
      <a:srgbClr val="096A37"/>
    </a:accent3>
    <a:accent4>
      <a:srgbClr val="EBE717"/>
    </a:accent4>
    <a:accent5>
      <a:srgbClr val="0EA7E0"/>
    </a:accent5>
    <a:accent6>
      <a:srgbClr val="C0D330"/>
    </a:accent6>
    <a:hlink>
      <a:srgbClr val="70BF4A"/>
    </a:hlink>
    <a:folHlink>
      <a:srgbClr val="096A3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Template_presentation ppt_MIN_Santé_Prévention</Template>
  <TotalTime>2137</TotalTime>
  <Words>2979</Words>
  <Application>Microsoft Office PowerPoint</Application>
  <PresentationFormat>Affichage à l'écran (16:9)</PresentationFormat>
  <Paragraphs>237</Paragraphs>
  <Slides>24</Slides>
  <Notes>0</Notes>
  <HiddenSlides>0</HiddenSlides>
  <MMClips>0</MMClips>
  <ScaleCrop>false</ScaleCrop>
  <HeadingPairs>
    <vt:vector size="6" baseType="variant">
      <vt:variant>
        <vt:lpstr>Polices utilisées</vt:lpstr>
      </vt:variant>
      <vt:variant>
        <vt:i4>9</vt:i4>
      </vt:variant>
      <vt:variant>
        <vt:lpstr>Thème</vt:lpstr>
      </vt:variant>
      <vt:variant>
        <vt:i4>3</vt:i4>
      </vt:variant>
      <vt:variant>
        <vt:lpstr>Titres des diapositives</vt:lpstr>
      </vt:variant>
      <vt:variant>
        <vt:i4>24</vt:i4>
      </vt:variant>
    </vt:vector>
  </HeadingPairs>
  <TitlesOfParts>
    <vt:vector size="36" baseType="lpstr">
      <vt:lpstr>Arial</vt:lpstr>
      <vt:lpstr>Arial Black</vt:lpstr>
      <vt:lpstr>Calibri</vt:lpstr>
      <vt:lpstr>Century Gothic</vt:lpstr>
      <vt:lpstr>FuturaStd-Book</vt:lpstr>
      <vt:lpstr>Georgia</vt:lpstr>
      <vt:lpstr>Marianne</vt:lpstr>
      <vt:lpstr>Times New Roman</vt:lpstr>
      <vt:lpstr>Wingdings</vt:lpstr>
      <vt:lpstr>TEMPLATE_INTITULE_OFFICIEL</vt:lpstr>
      <vt:lpstr>HarrisInteractive</vt:lpstr>
      <vt:lpstr>1_TEMPLATE_INTITULE_OFFICIEL</vt:lpstr>
      <vt:lpstr>Présentation PowerPoint</vt:lpstr>
      <vt:lpstr>Méthodologie</vt:lpstr>
      <vt:lpstr>Méthodologie quantitative</vt:lpstr>
      <vt:lpstr>Méthodologie qualitative</vt:lpstr>
      <vt:lpstr>Les Français utilisent de plus en plus le numérique en santé </vt:lpstr>
      <vt:lpstr>Présentation PowerPoint</vt:lpstr>
      <vt:lpstr>Avec pour bénéfices perçus, entre autres, une meilleure coordination et plus de fluidité dans les démarches administratives</vt:lpstr>
      <vt:lpstr>Présentation PowerPoint</vt:lpstr>
      <vt:lpstr>2. Les Français sont inquiets de la sécurité      de leurs données de santé</vt:lpstr>
      <vt:lpstr>Présentation PowerPoint</vt:lpstr>
      <vt:lpstr>Présentation PowerPoint</vt:lpstr>
      <vt:lpstr>3. Les Français connaissent Mon Espace      Santé mais l’utilisent encore peu </vt:lpstr>
      <vt:lpstr>Présentation PowerPoint</vt:lpstr>
      <vt:lpstr>Présentation PowerPoint</vt:lpstr>
      <vt:lpstr>Présentation PowerPoint</vt:lpstr>
      <vt:lpstr>Présentation PowerPoint</vt:lpstr>
      <vt:lpstr>Présentation PowerPoint</vt:lpstr>
      <vt:lpstr>Un rôle de prescription fondamental du professionnel de santé : plus de la moitié des non- utilisateurs de Mon Espace Santé pourraient envisager d’y avoir recours si leur médecin le leur recommandait</vt:lpstr>
      <vt:lpstr>4. Les Français font majoritairement confiance à Mon Espace Santé  </vt:lpstr>
      <vt:lpstr>Présentation PowerPoint</vt:lpstr>
      <vt:lpstr>Présentation PowerPoint</vt:lpstr>
      <vt:lpstr>Présentation PowerPoint</vt:lpstr>
      <vt:lpstr>Présentation PowerPoint</vt:lpstr>
      <vt:lpstr>Présentation PowerPoint</vt:lpstr>
    </vt:vector>
  </TitlesOfParts>
  <Manager>Client</Manager>
  <Company>Ministeres Sociaux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DELEPLANCQUE, Julie (DICOM/VEILLE ET OPINION)</dc:creator>
  <cp:lastModifiedBy>ROSCIGLIONE AURELIE (CNAM / Paris)</cp:lastModifiedBy>
  <cp:revision>132</cp:revision>
  <dcterms:created xsi:type="dcterms:W3CDTF">2023-12-29T13:19:26Z</dcterms:created>
  <dcterms:modified xsi:type="dcterms:W3CDTF">2024-02-26T10:24:37Z</dcterms:modified>
</cp:coreProperties>
</file>